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22"/>
  </p:notesMasterIdLst>
  <p:sldIdLst>
    <p:sldId id="496" r:id="rId2"/>
    <p:sldId id="524" r:id="rId3"/>
    <p:sldId id="518" r:id="rId4"/>
    <p:sldId id="519" r:id="rId5"/>
    <p:sldId id="523" r:id="rId6"/>
    <p:sldId id="497" r:id="rId7"/>
    <p:sldId id="498" r:id="rId8"/>
    <p:sldId id="499" r:id="rId9"/>
    <p:sldId id="501" r:id="rId10"/>
    <p:sldId id="419" r:id="rId11"/>
    <p:sldId id="502" r:id="rId12"/>
    <p:sldId id="503" r:id="rId13"/>
    <p:sldId id="504" r:id="rId14"/>
    <p:sldId id="505" r:id="rId15"/>
    <p:sldId id="506" r:id="rId16"/>
    <p:sldId id="492" r:id="rId17"/>
    <p:sldId id="399" r:id="rId18"/>
    <p:sldId id="409" r:id="rId19"/>
    <p:sldId id="493" r:id="rId20"/>
    <p:sldId id="49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20" autoAdjust="0"/>
    <p:restoredTop sz="94533" autoAdjust="0"/>
  </p:normalViewPr>
  <p:slideViewPr>
    <p:cSldViewPr snapToGrid="0">
      <p:cViewPr varScale="1">
        <p:scale>
          <a:sx n="72" d="100"/>
          <a:sy n="72" d="100"/>
        </p:scale>
        <p:origin x="102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jpeg>
</file>

<file path=ppt/media/image12.jpe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eg>
</file>

<file path=ppt/media/image22.jpeg>
</file>

<file path=ppt/media/image23.jpeg>
</file>

<file path=ppt/media/image24.tiff>
</file>

<file path=ppt/media/image25.tiff>
</file>

<file path=ppt/media/image26.tiff>
</file>

<file path=ppt/media/image27.tiff>
</file>

<file path=ppt/media/image28.jpeg>
</file>

<file path=ppt/media/image29.jpg>
</file>

<file path=ppt/media/image3.jpeg>
</file>

<file path=ppt/media/image30.jpg>
</file>

<file path=ppt/media/image31.jp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3960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055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712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271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0345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4815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7913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4154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049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793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948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103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218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464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9792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2986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497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542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www.anubhavtrainings.com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310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xmlns="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83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soyuztechnologies/Corporate_Full_Stack_Training/blob/master/Day%2015/CDS%20BOPF%20Scenario.txt" TargetMode="Externa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3.jpeg"/><Relationship Id="rId7" Type="http://schemas.openxmlformats.org/officeDocument/2006/relationships/image" Target="../media/image27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6.tiff"/><Relationship Id="rId5" Type="http://schemas.openxmlformats.org/officeDocument/2006/relationships/image" Target="../media/image25.tiff"/><Relationship Id="rId10" Type="http://schemas.openxmlformats.org/officeDocument/2006/relationships/image" Target="../media/image2.png"/><Relationship Id="rId4" Type="http://schemas.openxmlformats.org/officeDocument/2006/relationships/image" Target="../media/image24.tiff"/><Relationship Id="rId9" Type="http://schemas.openxmlformats.org/officeDocument/2006/relationships/hyperlink" Target="https://anubhavtrainings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g"/><Relationship Id="rId3" Type="http://schemas.openxmlformats.org/officeDocument/2006/relationships/hyperlink" Target="https://www.youtube.com/watch?v=vlKBQ3g0w_E&amp;list=PLcxqFaocb9WIQJ-kptyPuiMSVWZVd2ff_&amp;index=1" TargetMode="External"/><Relationship Id="rId7" Type="http://schemas.openxmlformats.org/officeDocument/2006/relationships/hyperlink" Target="https://www.youtube.com/watch?v=xQzhXhq1ZyI&amp;list=PLcxqFaocb9WLtnq-rpXbRy5hnKECxr95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jpg"/><Relationship Id="rId5" Type="http://schemas.openxmlformats.org/officeDocument/2006/relationships/hyperlink" Target="https://www.youtube.com/watch?v=aVPk_FE9O3s&amp;list=PLcxqFaocb9WJ8g8TZPsHQIEcSjKW9F0IE&amp;index=2" TargetMode="External"/><Relationship Id="rId10" Type="http://schemas.openxmlformats.org/officeDocument/2006/relationships/image" Target="../media/image32.png"/><Relationship Id="rId4" Type="http://schemas.openxmlformats.org/officeDocument/2006/relationships/image" Target="../media/image29.jpg"/><Relationship Id="rId9" Type="http://schemas.openxmlformats.org/officeDocument/2006/relationships/hyperlink" Target="https://www.youtube.com/watch?v=NV8UD9QnJ4A&amp;list=PLcxqFaocb9WLaza2kOjkUCDIQGbzNos6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soyuztechnologies/Corporate_Full_Stack_Training/blob/master/Day%2015/CDS%20Security.txt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hyperlink" Target="https://github.com/soyuztechnologies/Corporate_Full_Stack_Training/blob/master/Day%2015/CDS%20Table%20Function.t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3252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15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2712" y="154049"/>
            <a:ext cx="102056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chemeClr val="accent3"/>
                </a:solidFill>
              </a:rPr>
              <a:t>SAP Full-Stack Developer training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1CC61B0-6C20-45F7-B8D2-11BE2FB1EA7C}"/>
              </a:ext>
            </a:extLst>
          </p:cNvPr>
          <p:cNvSpPr txBox="1"/>
          <p:nvPr/>
        </p:nvSpPr>
        <p:spPr>
          <a:xfrm>
            <a:off x="122712" y="1820756"/>
            <a:ext cx="10205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>
                <a:solidFill>
                  <a:schemeClr val="accent3"/>
                </a:solidFill>
              </a:rPr>
              <a:t>ABAP on HANA, UI5 &amp; Fiori, Analytics with OData  </a:t>
            </a:r>
            <a:endParaRPr lang="en-US" sz="3600" b="1" cap="all" spc="-150" dirty="0">
              <a:solidFill>
                <a:schemeClr val="accent3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2712" y="2955036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</p:spTree>
    <p:extLst>
      <p:ext uri="{BB962C8B-B14F-4D97-AF65-F5344CB8AC3E}">
        <p14:creationId xmlns:p14="http://schemas.microsoft.com/office/powerpoint/2010/main" val="79527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5121565" y="2468537"/>
            <a:ext cx="3999345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Break</a:t>
            </a:r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026" name="Picture 2" descr="Coffee break line icon clock and cup Royalty Free Vector">
            <a:extLst>
              <a:ext uri="{FF2B5EF4-FFF2-40B4-BE49-F238E27FC236}">
                <a16:creationId xmlns:a16="http://schemas.microsoft.com/office/drawing/2014/main" xmlns="" id="{ECB33168-3F45-4992-99CB-0ADDAF54E8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6" b="11918"/>
          <a:stretch/>
        </p:blipFill>
        <p:spPr bwMode="auto">
          <a:xfrm>
            <a:off x="2634730" y="1969714"/>
            <a:ext cx="2436034" cy="2207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90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latin typeface="Cooper Black" panose="0208090404030B020404" pitchFamily="18" charset="0"/>
              </a:rPr>
              <a:t>CDS BOPF </a:t>
            </a:r>
            <a:endParaRPr lang="en-US" sz="3600" b="0" i="0" dirty="0">
              <a:effectLst/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13" name="Picture Placeholder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90" b="37690"/>
          <a:stretch>
            <a:fillRect/>
          </a:stretch>
        </p:blipFill>
        <p:spPr>
          <a:xfrm>
            <a:off x="324000" y="1102903"/>
            <a:ext cx="11545200" cy="2134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4000" y="3748935"/>
            <a:ext cx="110501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rgbClr val="202124"/>
                </a:solidFill>
              </a:rPr>
              <a:t>The Business Object Processing Framework is an ABAP OO-based framework that provides a set of generic services and functionalities to speed up, standardize, and modularize your development. </a:t>
            </a:r>
            <a:r>
              <a:rPr lang="en-US" b="1" dirty="0">
                <a:solidFill>
                  <a:srgbClr val="202124"/>
                </a:solidFill>
              </a:rPr>
              <a:t>BOPF</a:t>
            </a:r>
            <a:r>
              <a:rPr lang="en-US" dirty="0">
                <a:solidFill>
                  <a:srgbClr val="202124"/>
                </a:solidFill>
              </a:rPr>
              <a:t> manages the entire life cycle of your business objects and covers all aspects of your business application development.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24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Development flow &amp; Artifacts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342705" y="3321899"/>
            <a:ext cx="4785916" cy="2188501"/>
            <a:chOff x="1325635" y="3136793"/>
            <a:chExt cx="4788132" cy="2189515"/>
          </a:xfrm>
        </p:grpSpPr>
        <p:sp>
          <p:nvSpPr>
            <p:cNvPr id="9" name="Rectangle 8"/>
            <p:cNvSpPr/>
            <p:nvPr/>
          </p:nvSpPr>
          <p:spPr bwMode="gray">
            <a:xfrm>
              <a:off x="1325635" y="3136793"/>
              <a:ext cx="4788132" cy="160577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algn="ctr">
              <a:solidFill>
                <a:schemeClr val="bg1">
                  <a:lumMod val="85000"/>
                </a:schemeClr>
              </a:solidFill>
              <a:miter lim="800000"/>
              <a:headEnd/>
              <a:tailEnd/>
            </a:ln>
          </p:spPr>
          <p:txBody>
            <a:bodyPr lIns="89958" tIns="71966" rIns="89958" bIns="71966" rtlCol="0" anchor="t"/>
            <a:lstStyle/>
            <a:p>
              <a:pPr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US" sz="1400" kern="0" dirty="0">
                  <a:solidFill>
                    <a:schemeClr val="bg1">
                      <a:lumMod val="50000"/>
                    </a:schemeClr>
                  </a:solidFill>
                  <a:ea typeface="Arial Unicode MS" pitchFamily="34" charset="-128"/>
                  <a:cs typeface="Arial Unicode MS" pitchFamily="34" charset="-128"/>
                </a:rPr>
                <a:t>Core Data Services</a:t>
              </a: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4244733" y="3723097"/>
              <a:ext cx="1512525" cy="775210"/>
              <a:chOff x="1832306" y="2686411"/>
              <a:chExt cx="1649746" cy="871605"/>
            </a:xfrm>
            <a:solidFill>
              <a:srgbClr val="7030A0"/>
            </a:solidFill>
          </p:grpSpPr>
          <p:sp>
            <p:nvSpPr>
              <p:cNvPr id="12" name="Rounded Rectangle 11"/>
              <p:cNvSpPr/>
              <p:nvPr/>
            </p:nvSpPr>
            <p:spPr bwMode="gray">
              <a:xfrm>
                <a:off x="1969165" y="2686411"/>
                <a:ext cx="1512887" cy="771042"/>
              </a:xfrm>
              <a:prstGeom prst="roundRect">
                <a:avLst>
                  <a:gd name="adj" fmla="val 28606"/>
                </a:avLst>
              </a:prstGeom>
              <a:solidFill>
                <a:schemeClr val="accent6">
                  <a:lumMod val="50000"/>
                </a:schemeClr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 err="1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Subnode</a:t>
                </a: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 consumption view</a:t>
                </a:r>
              </a:p>
            </p:txBody>
          </p:sp>
          <p:sp>
            <p:nvSpPr>
              <p:cNvPr id="13" name="Rounded Rectangle 12"/>
              <p:cNvSpPr/>
              <p:nvPr/>
            </p:nvSpPr>
            <p:spPr bwMode="gray">
              <a:xfrm>
                <a:off x="1903587" y="2743373"/>
                <a:ext cx="1512887" cy="771042"/>
              </a:xfrm>
              <a:prstGeom prst="roundRect">
                <a:avLst>
                  <a:gd name="adj" fmla="val 28606"/>
                </a:avLst>
              </a:prstGeom>
              <a:solidFill>
                <a:schemeClr val="accent6">
                  <a:lumMod val="50000"/>
                </a:schemeClr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 err="1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Subnode</a:t>
                </a: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 consumption view</a:t>
                </a:r>
              </a:p>
            </p:txBody>
          </p:sp>
          <p:sp>
            <p:nvSpPr>
              <p:cNvPr id="14" name="Rounded Rectangle 13"/>
              <p:cNvSpPr/>
              <p:nvPr/>
            </p:nvSpPr>
            <p:spPr bwMode="gray">
              <a:xfrm>
                <a:off x="1832306" y="2786974"/>
                <a:ext cx="1512887" cy="771042"/>
              </a:xfrm>
              <a:prstGeom prst="roundRect">
                <a:avLst>
                  <a:gd name="adj" fmla="val 28606"/>
                </a:avLst>
              </a:prstGeom>
              <a:solidFill>
                <a:schemeClr val="accent6">
                  <a:lumMod val="50000"/>
                </a:schemeClr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Data Definition</a:t>
                </a:r>
              </a:p>
            </p:txBody>
          </p:sp>
        </p:grpSp>
        <p:cxnSp>
          <p:nvCxnSpPr>
            <p:cNvPr id="11" name="Straight Connector 10"/>
            <p:cNvCxnSpPr/>
            <p:nvPr/>
          </p:nvCxnSpPr>
          <p:spPr>
            <a:xfrm flipH="1">
              <a:off x="5000995" y="4498308"/>
              <a:ext cx="0" cy="828000"/>
            </a:xfrm>
            <a:prstGeom prst="line">
              <a:avLst/>
            </a:prstGeom>
            <a:ln w="12700">
              <a:solidFill>
                <a:srgbClr val="3F60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4349176" y="5565241"/>
            <a:ext cx="1334377" cy="875180"/>
            <a:chOff x="3270480" y="5441054"/>
            <a:chExt cx="1404970" cy="875586"/>
          </a:xfrm>
        </p:grpSpPr>
        <p:sp>
          <p:nvSpPr>
            <p:cNvPr id="16" name="Can 15"/>
            <p:cNvSpPr/>
            <p:nvPr/>
          </p:nvSpPr>
          <p:spPr bwMode="gray">
            <a:xfrm>
              <a:off x="3270480" y="5441054"/>
              <a:ext cx="1209520" cy="743025"/>
            </a:xfrm>
            <a:prstGeom prst="can">
              <a:avLst/>
            </a:prstGeom>
            <a:solidFill>
              <a:srgbClr val="0EABFF"/>
            </a:solidFill>
            <a:ln w="6350" algn="ctr">
              <a:solidFill>
                <a:schemeClr val="bg1"/>
              </a:solidFill>
              <a:miter lim="800000"/>
              <a:headEnd/>
              <a:tailEnd/>
            </a:ln>
          </p:spPr>
          <p:txBody>
            <a:bodyPr lIns="0" tIns="143934" rIns="0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GB" sz="1200" kern="0" dirty="0">
                <a:solidFill>
                  <a:schemeClr val="bg1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7" name="Can 16"/>
            <p:cNvSpPr/>
            <p:nvPr/>
          </p:nvSpPr>
          <p:spPr bwMode="gray">
            <a:xfrm>
              <a:off x="3368205" y="5507335"/>
              <a:ext cx="1209520" cy="743025"/>
            </a:xfrm>
            <a:prstGeom prst="can">
              <a:avLst/>
            </a:prstGeom>
            <a:solidFill>
              <a:srgbClr val="0EABFF"/>
            </a:solidFill>
            <a:ln w="6350" algn="ctr">
              <a:solidFill>
                <a:schemeClr val="bg1"/>
              </a:solidFill>
              <a:miter lim="800000"/>
              <a:headEnd/>
              <a:tailEnd/>
            </a:ln>
          </p:spPr>
          <p:txBody>
            <a:bodyPr lIns="0" tIns="143934" rIns="0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GB" sz="1200" kern="0" dirty="0">
                <a:solidFill>
                  <a:schemeClr val="bg1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8" name="Can 17"/>
            <p:cNvSpPr/>
            <p:nvPr/>
          </p:nvSpPr>
          <p:spPr bwMode="gray">
            <a:xfrm>
              <a:off x="3465930" y="5573615"/>
              <a:ext cx="1209520" cy="743025"/>
            </a:xfrm>
            <a:prstGeom prst="can">
              <a:avLst/>
            </a:prstGeom>
            <a:solidFill>
              <a:srgbClr val="0EABFF"/>
            </a:solidFill>
            <a:ln w="6350" algn="ctr">
              <a:solidFill>
                <a:schemeClr val="bg1"/>
              </a:solidFill>
              <a:miter lim="800000"/>
              <a:headEnd/>
              <a:tailEnd/>
            </a:ln>
          </p:spPr>
          <p:txBody>
            <a:bodyPr lIns="0" tIns="143934" rIns="0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  <a:t>Database</a:t>
              </a:r>
              <a:b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</a:br>
              <a: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  <a:t> table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598032" y="3907931"/>
            <a:ext cx="2666427" cy="774853"/>
            <a:chOff x="1518980" y="3619431"/>
            <a:chExt cx="2667661" cy="775211"/>
          </a:xfrm>
        </p:grpSpPr>
        <p:grpSp>
          <p:nvGrpSpPr>
            <p:cNvPr id="20" name="Group 19"/>
            <p:cNvGrpSpPr/>
            <p:nvPr/>
          </p:nvGrpSpPr>
          <p:grpSpPr>
            <a:xfrm>
              <a:off x="1518980" y="3619431"/>
              <a:ext cx="1512524" cy="775211"/>
              <a:chOff x="1832306" y="2686410"/>
              <a:chExt cx="1649745" cy="871606"/>
            </a:xfrm>
          </p:grpSpPr>
          <p:sp>
            <p:nvSpPr>
              <p:cNvPr id="23" name="Rounded Rectangle 22"/>
              <p:cNvSpPr/>
              <p:nvPr/>
            </p:nvSpPr>
            <p:spPr bwMode="gray">
              <a:xfrm>
                <a:off x="1969164" y="2686410"/>
                <a:ext cx="1512887" cy="771042"/>
              </a:xfrm>
              <a:prstGeom prst="roundRect">
                <a:avLst>
                  <a:gd name="adj" fmla="val 2860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 err="1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Subnode</a:t>
                </a: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 consumption view</a:t>
                </a:r>
              </a:p>
            </p:txBody>
          </p:sp>
          <p:sp>
            <p:nvSpPr>
              <p:cNvPr id="24" name="Rounded Rectangle 23"/>
              <p:cNvSpPr/>
              <p:nvPr/>
            </p:nvSpPr>
            <p:spPr bwMode="gray">
              <a:xfrm>
                <a:off x="1903587" y="2743373"/>
                <a:ext cx="1512887" cy="771042"/>
              </a:xfrm>
              <a:prstGeom prst="roundRect">
                <a:avLst>
                  <a:gd name="adj" fmla="val 2860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 err="1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Subnode</a:t>
                </a: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 consumption view</a:t>
                </a:r>
              </a:p>
            </p:txBody>
          </p:sp>
          <p:sp>
            <p:nvSpPr>
              <p:cNvPr id="25" name="Rounded Rectangle 24"/>
              <p:cNvSpPr/>
              <p:nvPr/>
            </p:nvSpPr>
            <p:spPr bwMode="gray">
              <a:xfrm>
                <a:off x="1832306" y="2786974"/>
                <a:ext cx="1512887" cy="771042"/>
              </a:xfrm>
              <a:prstGeom prst="roundRect">
                <a:avLst>
                  <a:gd name="adj" fmla="val 2860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Metadata Extension</a:t>
                </a:r>
              </a:p>
            </p:txBody>
          </p:sp>
        </p:grpSp>
        <p:cxnSp>
          <p:nvCxnSpPr>
            <p:cNvPr id="21" name="Straight Connector 20"/>
            <p:cNvCxnSpPr/>
            <p:nvPr/>
          </p:nvCxnSpPr>
          <p:spPr>
            <a:xfrm>
              <a:off x="3034641" y="4007036"/>
              <a:ext cx="1152000" cy="0"/>
            </a:xfrm>
            <a:prstGeom prst="line">
              <a:avLst/>
            </a:prstGeom>
            <a:ln w="1270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3458869" y="3842685"/>
              <a:ext cx="314189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fontAlgn="base">
                <a:spcBef>
                  <a:spcPts val="6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US" sz="900" kern="0" dirty="0">
                  <a:solidFill>
                    <a:schemeClr val="accent2"/>
                  </a:solidFill>
                  <a:ea typeface="Arial Unicode MS" pitchFamily="34" charset="-128"/>
                  <a:cs typeface="Arial Unicode MS" pitchFamily="34" charset="-128"/>
                </a:rPr>
                <a:t>enrich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355643" y="2589567"/>
            <a:ext cx="1610258" cy="1318366"/>
            <a:chOff x="4292734" y="2300455"/>
            <a:chExt cx="1611004" cy="1318976"/>
          </a:xfrm>
        </p:grpSpPr>
        <p:sp>
          <p:nvSpPr>
            <p:cNvPr id="27" name="Rounded Rectangle 26"/>
            <p:cNvSpPr/>
            <p:nvPr/>
          </p:nvSpPr>
          <p:spPr bwMode="gray">
            <a:xfrm>
              <a:off x="4292734" y="2300455"/>
              <a:ext cx="1332000" cy="476094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 w="6350" algn="ctr">
              <a:noFill/>
              <a:miter lim="800000"/>
              <a:headEnd/>
              <a:tailEnd/>
            </a:ln>
          </p:spPr>
          <p:txBody>
            <a:bodyPr lIns="89958" tIns="71966" rIns="89958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  <a:t>OData Service</a:t>
              </a: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V="1">
              <a:off x="4955270" y="2776549"/>
              <a:ext cx="0" cy="842882"/>
            </a:xfrm>
            <a:prstGeom prst="straightConnector1">
              <a:avLst/>
            </a:prstGeom>
            <a:ln w="12700">
              <a:solidFill>
                <a:srgbClr val="3F607D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4986820" y="3172132"/>
              <a:ext cx="916918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fontAlgn="base">
                <a:spcBef>
                  <a:spcPts val="6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US" sz="900" kern="0" dirty="0">
                  <a:solidFill>
                    <a:schemeClr val="accent2"/>
                  </a:solidFill>
                  <a:ea typeface="Arial Unicode MS" pitchFamily="34" charset="-128"/>
                  <a:cs typeface="Arial Unicode MS" pitchFamily="34" charset="-128"/>
                </a:rPr>
                <a:t>generate / publish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780586" y="3036550"/>
            <a:ext cx="3848740" cy="3397319"/>
            <a:chOff x="5703469" y="2747645"/>
            <a:chExt cx="3850522" cy="3398892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5703469" y="3978942"/>
              <a:ext cx="2484000" cy="18736"/>
            </a:xfrm>
            <a:prstGeom prst="line">
              <a:avLst/>
            </a:prstGeom>
            <a:ln w="12700">
              <a:solidFill>
                <a:srgbClr val="3F607D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Elbow Connector 31"/>
            <p:cNvCxnSpPr/>
            <p:nvPr/>
          </p:nvCxnSpPr>
          <p:spPr>
            <a:xfrm>
              <a:off x="6448623" y="4107527"/>
              <a:ext cx="1224000" cy="1116000"/>
            </a:xfrm>
            <a:prstGeom prst="bentConnector2">
              <a:avLst/>
            </a:prstGeom>
            <a:ln w="12700">
              <a:solidFill>
                <a:srgbClr val="3F607D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/>
            <p:cNvCxnSpPr/>
            <p:nvPr/>
          </p:nvCxnSpPr>
          <p:spPr>
            <a:xfrm flipV="1">
              <a:off x="6448623" y="3360643"/>
              <a:ext cx="1224000" cy="504000"/>
            </a:xfrm>
            <a:prstGeom prst="bentConnector2">
              <a:avLst/>
            </a:prstGeom>
            <a:ln w="12700">
              <a:solidFill>
                <a:srgbClr val="3F607D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ounded Rectangle 33"/>
            <p:cNvSpPr/>
            <p:nvPr/>
          </p:nvSpPr>
          <p:spPr bwMode="gray">
            <a:xfrm>
              <a:off x="8221991" y="3750021"/>
              <a:ext cx="1332000" cy="476094"/>
            </a:xfrm>
            <a:prstGeom prst="roundRect">
              <a:avLst/>
            </a:prstGeom>
            <a:solidFill>
              <a:schemeClr val="accent1"/>
            </a:solidFill>
            <a:ln w="6350" algn="ctr">
              <a:noFill/>
              <a:miter lim="800000"/>
              <a:headEnd/>
              <a:tailEnd/>
            </a:ln>
          </p:spPr>
          <p:txBody>
            <a:bodyPr lIns="89958" tIns="71966" rIns="89958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  <a:t>BOPF </a:t>
              </a:r>
              <a:b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</a:br>
              <a: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  <a:t>Business Object</a:t>
              </a: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7077751" y="2747645"/>
              <a:ext cx="1207922" cy="583010"/>
              <a:chOff x="7672481" y="2732777"/>
              <a:chExt cx="1207922" cy="583010"/>
            </a:xfrm>
          </p:grpSpPr>
          <p:sp>
            <p:nvSpPr>
              <p:cNvPr id="41" name="Rounded Rectangle 40"/>
              <p:cNvSpPr/>
              <p:nvPr/>
            </p:nvSpPr>
            <p:spPr bwMode="gray">
              <a:xfrm>
                <a:off x="7755203" y="2732777"/>
                <a:ext cx="1125200" cy="499541"/>
              </a:xfrm>
              <a:prstGeom prst="roundRect">
                <a:avLst>
                  <a:gd name="adj" fmla="val 28606"/>
                </a:avLst>
              </a:prstGeom>
              <a:solidFill>
                <a:schemeClr val="accent5"/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Consumption view</a:t>
                </a:r>
              </a:p>
            </p:txBody>
          </p:sp>
          <p:sp>
            <p:nvSpPr>
              <p:cNvPr id="43" name="Rounded Rectangle 42"/>
              <p:cNvSpPr/>
              <p:nvPr/>
            </p:nvSpPr>
            <p:spPr bwMode="gray">
              <a:xfrm>
                <a:off x="7713842" y="2774511"/>
                <a:ext cx="1125200" cy="499541"/>
              </a:xfrm>
              <a:prstGeom prst="roundRect">
                <a:avLst>
                  <a:gd name="adj" fmla="val 28606"/>
                </a:avLst>
              </a:prstGeom>
              <a:solidFill>
                <a:schemeClr val="accent5"/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Consumption view</a:t>
                </a:r>
              </a:p>
            </p:txBody>
          </p:sp>
          <p:sp>
            <p:nvSpPr>
              <p:cNvPr id="44" name="Rounded Rectangle 43"/>
              <p:cNvSpPr/>
              <p:nvPr/>
            </p:nvSpPr>
            <p:spPr bwMode="gray">
              <a:xfrm>
                <a:off x="7672481" y="2816246"/>
                <a:ext cx="1125200" cy="499541"/>
              </a:xfrm>
              <a:prstGeom prst="roundRect">
                <a:avLst>
                  <a:gd name="adj" fmla="val 28606"/>
                </a:avLst>
              </a:prstGeom>
              <a:solidFill>
                <a:schemeClr val="accent5"/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Search Object(s)</a:t>
                </a:r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7127284" y="5270951"/>
              <a:ext cx="1108856" cy="875586"/>
              <a:chOff x="7511210" y="5375027"/>
              <a:chExt cx="1108856" cy="875586"/>
            </a:xfrm>
          </p:grpSpPr>
          <p:sp>
            <p:nvSpPr>
              <p:cNvPr id="38" name="Can 37"/>
              <p:cNvSpPr/>
              <p:nvPr/>
            </p:nvSpPr>
            <p:spPr bwMode="gray">
              <a:xfrm>
                <a:off x="7511210" y="5375027"/>
                <a:ext cx="938743" cy="743025"/>
              </a:xfrm>
              <a:prstGeom prst="can">
                <a:avLst/>
              </a:prstGeom>
              <a:solidFill>
                <a:srgbClr val="0097BE"/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0" tIns="143934" rIns="0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Draft table</a:t>
                </a:r>
              </a:p>
            </p:txBody>
          </p:sp>
          <p:sp>
            <p:nvSpPr>
              <p:cNvPr id="39" name="Can 38"/>
              <p:cNvSpPr/>
              <p:nvPr/>
            </p:nvSpPr>
            <p:spPr bwMode="gray">
              <a:xfrm>
                <a:off x="7596267" y="5441307"/>
                <a:ext cx="938743" cy="743025"/>
              </a:xfrm>
              <a:prstGeom prst="can">
                <a:avLst/>
              </a:prstGeom>
              <a:solidFill>
                <a:srgbClr val="0097BE"/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0" tIns="143934" rIns="0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Draft table</a:t>
                </a:r>
              </a:p>
            </p:txBody>
          </p:sp>
          <p:sp>
            <p:nvSpPr>
              <p:cNvPr id="40" name="Can 39"/>
              <p:cNvSpPr/>
              <p:nvPr/>
            </p:nvSpPr>
            <p:spPr bwMode="gray">
              <a:xfrm>
                <a:off x="7681323" y="5507588"/>
                <a:ext cx="938743" cy="743025"/>
              </a:xfrm>
              <a:prstGeom prst="can">
                <a:avLst/>
              </a:prstGeom>
              <a:solidFill>
                <a:srgbClr val="0097BE"/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0" tIns="143934" rIns="0" bIns="71966" rtlCol="0" anchor="ctr"/>
              <a:lstStyle/>
              <a:p>
                <a:pPr algn="ctr" defTabSz="914034" fontAlgn="base"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</a:pPr>
                <a:r>
                  <a:rPr lang="en-GB" sz="1200" kern="0" dirty="0">
                    <a:solidFill>
                      <a:schemeClr val="bg1"/>
                    </a:solidFill>
                    <a:ea typeface="Arial Unicode MS" pitchFamily="34" charset="-128"/>
                    <a:cs typeface="Arial Unicode MS" pitchFamily="34" charset="-128"/>
                  </a:rPr>
                  <a:t>Draft table</a:t>
                </a:r>
              </a:p>
            </p:txBody>
          </p:sp>
        </p:grpSp>
        <p:sp>
          <p:nvSpPr>
            <p:cNvPr id="37" name="Oval 36"/>
            <p:cNvSpPr/>
            <p:nvPr/>
          </p:nvSpPr>
          <p:spPr bwMode="gray">
            <a:xfrm rot="16200000">
              <a:off x="6126899" y="3828474"/>
              <a:ext cx="756000" cy="2880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3F607D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9958" tIns="71966" rIns="89958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US" sz="700" kern="0" dirty="0">
                  <a:solidFill>
                    <a:schemeClr val="accent2"/>
                  </a:solidFill>
                  <a:ea typeface="Arial Unicode MS" pitchFamily="34" charset="-128"/>
                  <a:cs typeface="Arial Unicode MS" pitchFamily="34" charset="-128"/>
                </a:rPr>
                <a:t>generate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1779032" y="1362808"/>
            <a:ext cx="3240346" cy="1241364"/>
            <a:chOff x="1840505" y="1297908"/>
            <a:chExt cx="3241846" cy="1241938"/>
          </a:xfrm>
        </p:grpSpPr>
        <p:cxnSp>
          <p:nvCxnSpPr>
            <p:cNvPr id="46" name="Elbow Connector 45"/>
            <p:cNvCxnSpPr/>
            <p:nvPr/>
          </p:nvCxnSpPr>
          <p:spPr>
            <a:xfrm>
              <a:off x="4074351" y="1783846"/>
              <a:ext cx="1008000" cy="756000"/>
            </a:xfrm>
            <a:prstGeom prst="bentConnector2">
              <a:avLst/>
            </a:prstGeom>
            <a:ln w="12700">
              <a:solidFill>
                <a:srgbClr val="3F60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1840505" y="1297908"/>
              <a:ext cx="2277333" cy="1008000"/>
              <a:chOff x="6779445" y="439928"/>
              <a:chExt cx="2277333" cy="1120090"/>
            </a:xfrm>
          </p:grpSpPr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9445" y="439928"/>
                <a:ext cx="2277333" cy="1120090"/>
              </a:xfrm>
              <a:prstGeom prst="rect">
                <a:avLst/>
              </a:prstGeom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</p:pic>
          <p:sp>
            <p:nvSpPr>
              <p:cNvPr id="50" name="TextBox 49"/>
              <p:cNvSpPr txBox="1"/>
              <p:nvPr/>
            </p:nvSpPr>
            <p:spPr>
              <a:xfrm>
                <a:off x="7233252" y="1056214"/>
                <a:ext cx="1656000" cy="320026"/>
              </a:xfrm>
              <a:prstGeom prst="roundRect">
                <a:avLst/>
              </a:prstGeom>
              <a:solidFill>
                <a:schemeClr val="accent3">
                  <a:lumMod val="75000"/>
                </a:schemeClr>
              </a:solidFill>
              <a:ln w="6350" algn="ctr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lIns="89958" tIns="71966" rIns="89958" bIns="71966" rtlCol="0" anchor="ctr"/>
              <a:lstStyle>
                <a:defPPr>
                  <a:defRPr lang="de-DE"/>
                </a:defPPr>
                <a:lvl1pPr marR="0" defTabSz="914400" fontAlgn="base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tabLst/>
                  <a:defRPr kumimoji="0" sz="1100" b="0" i="0" u="none" strike="noStrike" kern="0" cap="none" spc="0" normalizeH="0" baseline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ea typeface="Arial Unicode MS" pitchFamily="34" charset="-128"/>
                    <a:cs typeface="Arial Unicode MS" pitchFamily="34" charset="-128"/>
                  </a:defRPr>
                </a:lvl1pPr>
              </a:lstStyle>
              <a:p>
                <a:r>
                  <a:rPr lang="en-US" dirty="0"/>
                  <a:t>SAP Fiori Elements, …</a:t>
                </a:r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4329599" y="1603050"/>
              <a:ext cx="468077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fontAlgn="base">
                <a:spcBef>
                  <a:spcPts val="6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US" sz="900" kern="0" dirty="0">
                  <a:solidFill>
                    <a:schemeClr val="accent2"/>
                  </a:solidFill>
                  <a:ea typeface="Arial Unicode MS" pitchFamily="34" charset="-128"/>
                  <a:cs typeface="Arial Unicode MS" pitchFamily="34" charset="-128"/>
                </a:rPr>
                <a:t>consume</a:t>
              </a: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297941" y="4514335"/>
            <a:ext cx="1331384" cy="786748"/>
            <a:chOff x="8221991" y="4226115"/>
            <a:chExt cx="1332000" cy="787112"/>
          </a:xfrm>
        </p:grpSpPr>
        <p:sp>
          <p:nvSpPr>
            <p:cNvPr id="52" name="Rounded Rectangle 51"/>
            <p:cNvSpPr/>
            <p:nvPr/>
          </p:nvSpPr>
          <p:spPr bwMode="gray">
            <a:xfrm>
              <a:off x="8221991" y="4537133"/>
              <a:ext cx="1332000" cy="476094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6350" algn="ctr">
              <a:noFill/>
              <a:miter lim="800000"/>
              <a:headEnd/>
              <a:tailEnd/>
            </a:ln>
          </p:spPr>
          <p:txBody>
            <a:bodyPr lIns="89958" tIns="71966" rIns="89958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  <a:t>Custom ABAP </a:t>
              </a:r>
              <a:b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</a:br>
              <a:r>
                <a:rPr lang="en-GB" sz="1200" kern="0" dirty="0">
                  <a:solidFill>
                    <a:schemeClr val="bg1"/>
                  </a:solidFill>
                  <a:ea typeface="Arial Unicode MS" pitchFamily="34" charset="-128"/>
                  <a:cs typeface="Arial Unicode MS" pitchFamily="34" charset="-128"/>
                </a:rPr>
                <a:t>Business Logic</a:t>
              </a:r>
            </a:p>
          </p:txBody>
        </p:sp>
        <p:cxnSp>
          <p:nvCxnSpPr>
            <p:cNvPr id="53" name="Straight Connector 52"/>
            <p:cNvCxnSpPr>
              <a:stCxn id="34" idx="2"/>
              <a:endCxn id="52" idx="0"/>
            </p:cNvCxnSpPr>
            <p:nvPr/>
          </p:nvCxnSpPr>
          <p:spPr>
            <a:xfrm flipH="1">
              <a:off x="8887991" y="4226115"/>
              <a:ext cx="0" cy="311018"/>
            </a:xfrm>
            <a:prstGeom prst="line">
              <a:avLst/>
            </a:prstGeom>
            <a:ln w="12700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8926112" y="4295832"/>
              <a:ext cx="532197" cy="1384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fontAlgn="base">
                <a:spcBef>
                  <a:spcPts val="6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US" sz="900" kern="0" dirty="0">
                  <a:solidFill>
                    <a:schemeClr val="accent2"/>
                  </a:solidFill>
                  <a:ea typeface="Arial Unicode MS" pitchFamily="34" charset="-128"/>
                  <a:cs typeface="Arial Unicode MS" pitchFamily="34" charset="-128"/>
                </a:rPr>
                <a:t>implement</a:t>
              </a:r>
            </a:p>
          </p:txBody>
        </p:sp>
      </p:grpSp>
      <p:sp>
        <p:nvSpPr>
          <p:cNvPr id="3" name="Rectangle 2"/>
          <p:cNvSpPr/>
          <p:nvPr/>
        </p:nvSpPr>
        <p:spPr>
          <a:xfrm>
            <a:off x="257449" y="5121989"/>
            <a:ext cx="389334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solidFill>
                  <a:srgbClr val="202124"/>
                </a:solidFill>
              </a:rPr>
              <a:t>CDS </a:t>
            </a:r>
            <a:r>
              <a:rPr lang="en-US" b="1" dirty="0">
                <a:solidFill>
                  <a:srgbClr val="202124"/>
                </a:solidFill>
              </a:rPr>
              <a:t>metadata extensions</a:t>
            </a:r>
            <a:r>
              <a:rPr lang="en-US" dirty="0">
                <a:solidFill>
                  <a:srgbClr val="202124"/>
                </a:solidFill>
              </a:rPr>
              <a:t> can currently only be created for </a:t>
            </a:r>
            <a:r>
              <a:rPr lang="en-US" b="1" dirty="0">
                <a:solidFill>
                  <a:srgbClr val="202124"/>
                </a:solidFill>
              </a:rPr>
              <a:t>CDS views</a:t>
            </a:r>
            <a:r>
              <a:rPr lang="en-US" dirty="0">
                <a:solidFill>
                  <a:srgbClr val="202124"/>
                </a:solidFill>
              </a:rPr>
              <a:t>. A </a:t>
            </a:r>
            <a:r>
              <a:rPr lang="en-US" b="1" dirty="0">
                <a:solidFill>
                  <a:srgbClr val="202124"/>
                </a:solidFill>
              </a:rPr>
              <a:t>CDS metadata extension</a:t>
            </a:r>
            <a:r>
              <a:rPr lang="en-US" dirty="0">
                <a:solidFill>
                  <a:srgbClr val="202124"/>
                </a:solidFill>
              </a:rPr>
              <a:t> is a </a:t>
            </a:r>
            <a:r>
              <a:rPr lang="en-US" b="1" dirty="0">
                <a:solidFill>
                  <a:srgbClr val="202124"/>
                </a:solidFill>
              </a:rPr>
              <a:t>CDS</a:t>
            </a:r>
            <a:r>
              <a:rPr lang="en-US" dirty="0">
                <a:solidFill>
                  <a:srgbClr val="202124"/>
                </a:solidFill>
              </a:rPr>
              <a:t> object that is defined and transported in a separate </a:t>
            </a:r>
            <a:r>
              <a:rPr lang="en-US" b="1" dirty="0">
                <a:solidFill>
                  <a:srgbClr val="202124"/>
                </a:solidFill>
              </a:rPr>
              <a:t>CDS</a:t>
            </a:r>
            <a:r>
              <a:rPr lang="en-US" dirty="0">
                <a:solidFill>
                  <a:srgbClr val="202124"/>
                </a:solidFill>
              </a:rPr>
              <a:t> source code</a:t>
            </a:r>
            <a:r>
              <a:rPr lang="en-US" dirty="0" smtClean="0">
                <a:solidFill>
                  <a:srgbClr val="202124"/>
                </a:solidFill>
              </a:rPr>
              <a:t>.</a:t>
            </a:r>
            <a:endParaRPr lang="en-US" dirty="0">
              <a:solidFill>
                <a:srgbClr val="202124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965901" y="910849"/>
            <a:ext cx="572251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rgbClr val="222222"/>
                </a:solidFill>
              </a:rPr>
              <a:t>BOPF</a:t>
            </a:r>
            <a:r>
              <a:rPr lang="en-US" dirty="0">
                <a:solidFill>
                  <a:srgbClr val="222222"/>
                </a:solidFill>
              </a:rPr>
              <a:t> (Business Object Processing Framework) is a framework for working with the BO (Business Objects). </a:t>
            </a:r>
            <a:r>
              <a:rPr lang="en-US" b="1" dirty="0" smtClean="0">
                <a:solidFill>
                  <a:srgbClr val="222222"/>
                </a:solidFill>
              </a:rPr>
              <a:t>BO</a:t>
            </a:r>
            <a:r>
              <a:rPr lang="en-US" dirty="0">
                <a:solidFill>
                  <a:srgbClr val="222222"/>
                </a:solidFill>
              </a:rPr>
              <a:t> is a representation of a type of uniquely identifiable business entities described by a structural model, an internal process model, and one or more service interfaces.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75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Business Object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2050" name="Picture 2" descr="https://community.sap.com/images/blta6bfe20e4b6fee33/bopf2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780" y="3233188"/>
            <a:ext cx="6210300" cy="340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61765" y="1028343"/>
            <a:ext cx="1165286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rgbClr val="3C3C3C"/>
                </a:solidFill>
              </a:rPr>
              <a:t>The </a:t>
            </a:r>
            <a:r>
              <a:rPr lang="en-US" b="1" dirty="0">
                <a:solidFill>
                  <a:srgbClr val="3C3C3C"/>
                </a:solidFill>
              </a:rPr>
              <a:t>business objects </a:t>
            </a:r>
            <a:r>
              <a:rPr lang="en-US" dirty="0">
                <a:solidFill>
                  <a:srgbClr val="3C3C3C"/>
                </a:solidFill>
              </a:rPr>
              <a:t>are the basic units of the BOPF-based programming model. Business applications or processes operate on certain business objects. A business object is represented as a hierarchical tree of nodes. A single node includes a set of semantically related business object data and the corresponding business logic. On the technical level, each node is implemented with a regular Dictionary table, where each node instance corresponds to a single table entry (table rows). Nodes, attributes, and alternative keys set up the </a:t>
            </a:r>
            <a:r>
              <a:rPr lang="en-US" b="1" dirty="0">
                <a:solidFill>
                  <a:srgbClr val="3C3C3C"/>
                </a:solidFill>
              </a:rPr>
              <a:t>data part</a:t>
            </a:r>
            <a:r>
              <a:rPr lang="en-US" dirty="0">
                <a:solidFill>
                  <a:srgbClr val="3C3C3C"/>
                </a:solidFill>
              </a:rPr>
              <a:t> of a business object. Again from a technical viewpoint, attributes form the columns of the table. A node serves as an anchor point for connecting the business logic of the business object.</a:t>
            </a:r>
          </a:p>
        </p:txBody>
      </p:sp>
    </p:spTree>
    <p:extLst>
      <p:ext uri="{BB962C8B-B14F-4D97-AF65-F5344CB8AC3E}">
        <p14:creationId xmlns:p14="http://schemas.microsoft.com/office/powerpoint/2010/main" val="2366697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Transactional UX App with CDS &amp; BOPF </a:t>
            </a:r>
          </a:p>
          <a:p>
            <a:r>
              <a:rPr lang="en-US" sz="3600" dirty="0">
                <a:latin typeface="Cooper Black" panose="0208090404030B020404" pitchFamily="18" charset="0"/>
              </a:rPr>
              <a:t>With Draft Functionality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r="22065" b="7404"/>
          <a:stretch/>
        </p:blipFill>
        <p:spPr>
          <a:xfrm>
            <a:off x="3817021" y="1647411"/>
            <a:ext cx="3764537" cy="4098803"/>
          </a:xfrm>
          <a:prstGeom prst="rect">
            <a:avLst/>
          </a:prstGeom>
          <a:ln w="12700">
            <a:solidFill>
              <a:srgbClr val="2E3751"/>
            </a:solidFill>
          </a:ln>
          <a:effectLst/>
        </p:spPr>
      </p:pic>
      <p:sp>
        <p:nvSpPr>
          <p:cNvPr id="9" name="Rounded Rectangle 8"/>
          <p:cNvSpPr/>
          <p:nvPr/>
        </p:nvSpPr>
        <p:spPr bwMode="gray">
          <a:xfrm>
            <a:off x="505297" y="1743370"/>
            <a:ext cx="2505319" cy="323502"/>
          </a:xfrm>
          <a:prstGeom prst="roundRect">
            <a:avLst>
              <a:gd name="adj" fmla="val 50000"/>
            </a:avLst>
          </a:prstGeom>
          <a:noFill/>
          <a:ln w="9525" algn="ctr">
            <a:solidFill>
              <a:schemeClr val="accent6">
                <a:lumMod val="50000"/>
              </a:schemeClr>
            </a:solidFill>
            <a:prstDash val="solid"/>
            <a:miter lim="800000"/>
            <a:headEnd/>
            <a:tailEnd/>
          </a:ln>
        </p:spPr>
        <p:txBody>
          <a:bodyPr lIns="89958" tIns="71966" rIns="89958" bIns="71966" rtlCol="0" anchor="ctr"/>
          <a:lstStyle/>
          <a:p>
            <a:pPr algn="ctr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400" kern="0" dirty="0">
                <a:solidFill>
                  <a:schemeClr val="accent6">
                    <a:lumMod val="50000"/>
                  </a:schemeClr>
                </a:solidFill>
                <a:ea typeface="Arial Narrow" charset="0"/>
                <a:cs typeface="Arial Narrow" charset="0"/>
              </a:rPr>
              <a:t>Access Control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3753804" y="1945826"/>
            <a:ext cx="2974942" cy="129386"/>
            <a:chOff x="4382180" y="3061155"/>
            <a:chExt cx="2976319" cy="129446"/>
          </a:xfrm>
        </p:grpSpPr>
        <p:sp>
          <p:nvSpPr>
            <p:cNvPr id="11" name="Pie 10"/>
            <p:cNvSpPr/>
            <p:nvPr/>
          </p:nvSpPr>
          <p:spPr bwMode="gray">
            <a:xfrm>
              <a:off x="4382180" y="3061155"/>
              <a:ext cx="119291" cy="129443"/>
            </a:xfrm>
            <a:prstGeom prst="pie">
              <a:avLst>
                <a:gd name="adj1" fmla="val 5399995"/>
                <a:gd name="adj2" fmla="val 16200000"/>
              </a:avLst>
            </a:prstGeom>
            <a:solidFill>
              <a:schemeClr val="accent6">
                <a:lumMod val="50000"/>
              </a:schemeClr>
            </a:solidFill>
            <a:ln w="6350" algn="ctr">
              <a:noFill/>
              <a:miter lim="800000"/>
              <a:headEnd/>
              <a:tailEnd/>
            </a:ln>
          </p:spPr>
          <p:txBody>
            <a:bodyPr lIns="89958" tIns="71966" rIns="89958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GB" sz="2000" kern="0" dirty="0" err="1"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>
            <a:xfrm flipV="1">
              <a:off x="4441824" y="3190600"/>
              <a:ext cx="2916675" cy="1"/>
            </a:xfrm>
            <a:prstGeom prst="line">
              <a:avLst/>
            </a:prstGeom>
            <a:ln w="635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ounded Rectangle 12"/>
          <p:cNvSpPr/>
          <p:nvPr/>
        </p:nvSpPr>
        <p:spPr bwMode="gray">
          <a:xfrm>
            <a:off x="505297" y="4176272"/>
            <a:ext cx="2505319" cy="323502"/>
          </a:xfrm>
          <a:prstGeom prst="roundRect">
            <a:avLst>
              <a:gd name="adj" fmla="val 50000"/>
            </a:avLst>
          </a:prstGeom>
          <a:noFill/>
          <a:ln w="9525" algn="ctr">
            <a:solidFill>
              <a:schemeClr val="accent4">
                <a:lumMod val="75000"/>
              </a:schemeClr>
            </a:solidFill>
            <a:prstDash val="solid"/>
            <a:miter lim="800000"/>
            <a:headEnd/>
            <a:tailEnd/>
          </a:ln>
        </p:spPr>
        <p:txBody>
          <a:bodyPr lIns="89958" tIns="71966" rIns="89958" bIns="71966" rtlCol="0" anchor="ctr"/>
          <a:lstStyle/>
          <a:p>
            <a:pPr algn="ctr" defTabSz="914034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400" kern="0" dirty="0">
                <a:solidFill>
                  <a:schemeClr val="accent4">
                    <a:lumMod val="75000"/>
                  </a:schemeClr>
                </a:solidFill>
                <a:ea typeface="Arial Unicode MS" pitchFamily="34" charset="-128"/>
                <a:cs typeface="Arial Unicode MS" pitchFamily="34" charset="-128"/>
              </a:rPr>
              <a:t>OData exposure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753802" y="4264025"/>
            <a:ext cx="1427302" cy="129386"/>
            <a:chOff x="4382180" y="3061155"/>
            <a:chExt cx="1427963" cy="129446"/>
          </a:xfrm>
        </p:grpSpPr>
        <p:sp>
          <p:nvSpPr>
            <p:cNvPr id="15" name="Pie 14"/>
            <p:cNvSpPr/>
            <p:nvPr/>
          </p:nvSpPr>
          <p:spPr bwMode="gray">
            <a:xfrm>
              <a:off x="4382180" y="3061155"/>
              <a:ext cx="119291" cy="129443"/>
            </a:xfrm>
            <a:prstGeom prst="pie">
              <a:avLst>
                <a:gd name="adj1" fmla="val 5399995"/>
                <a:gd name="adj2" fmla="val 16200000"/>
              </a:avLst>
            </a:prstGeom>
            <a:solidFill>
              <a:schemeClr val="accent4">
                <a:lumMod val="75000"/>
              </a:schemeClr>
            </a:solidFill>
            <a:ln w="6350" algn="ctr">
              <a:noFill/>
              <a:miter lim="800000"/>
              <a:headEnd/>
              <a:tailEnd/>
            </a:ln>
          </p:spPr>
          <p:txBody>
            <a:bodyPr lIns="89958" tIns="71966" rIns="89958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GB" sz="2000" kern="0" dirty="0" err="1"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flipV="1">
              <a:off x="4441826" y="3190600"/>
              <a:ext cx="1368317" cy="1"/>
            </a:xfrm>
            <a:prstGeom prst="line">
              <a:avLst/>
            </a:prstGeom>
            <a:ln w="635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ounded Rectangle 16"/>
          <p:cNvSpPr/>
          <p:nvPr/>
        </p:nvSpPr>
        <p:spPr bwMode="gray">
          <a:xfrm>
            <a:off x="505297" y="2959820"/>
            <a:ext cx="2505319" cy="323502"/>
          </a:xfrm>
          <a:prstGeom prst="roundRect">
            <a:avLst>
              <a:gd name="adj" fmla="val 50000"/>
            </a:avLst>
          </a:prstGeom>
          <a:noFill/>
          <a:ln w="9525" algn="ctr">
            <a:solidFill>
              <a:schemeClr val="accent3">
                <a:lumMod val="75000"/>
              </a:schemeClr>
            </a:solidFill>
            <a:prstDash val="solid"/>
            <a:miter lim="800000"/>
            <a:headEnd/>
            <a:tailEnd/>
          </a:ln>
        </p:spPr>
        <p:txBody>
          <a:bodyPr lIns="89958" tIns="71966" rIns="89958" bIns="71966" rtlCol="0" anchor="ctr"/>
          <a:lstStyle/>
          <a:p>
            <a:pPr algn="ctr" defTabSz="914034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400" kern="0" dirty="0">
                <a:solidFill>
                  <a:schemeClr val="accent3">
                    <a:lumMod val="75000"/>
                  </a:schemeClr>
                </a:solidFill>
                <a:ea typeface="Arial Unicode MS" pitchFamily="34" charset="-128"/>
                <a:cs typeface="Arial Unicode MS" pitchFamily="34" charset="-128"/>
              </a:rPr>
              <a:t>Search enablement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3753803" y="2564699"/>
            <a:ext cx="1679243" cy="129383"/>
            <a:chOff x="4382180" y="3061155"/>
            <a:chExt cx="1680022" cy="129443"/>
          </a:xfrm>
        </p:grpSpPr>
        <p:sp>
          <p:nvSpPr>
            <p:cNvPr id="19" name="Pie 18"/>
            <p:cNvSpPr/>
            <p:nvPr/>
          </p:nvSpPr>
          <p:spPr bwMode="gray">
            <a:xfrm>
              <a:off x="4382180" y="3061155"/>
              <a:ext cx="119291" cy="129443"/>
            </a:xfrm>
            <a:prstGeom prst="pie">
              <a:avLst>
                <a:gd name="adj1" fmla="val 5399995"/>
                <a:gd name="adj2" fmla="val 16200000"/>
              </a:avLst>
            </a:prstGeom>
            <a:solidFill>
              <a:schemeClr val="accent3">
                <a:lumMod val="75000"/>
              </a:schemeClr>
            </a:solidFill>
            <a:ln w="6350" algn="ctr">
              <a:noFill/>
              <a:miter lim="800000"/>
              <a:headEnd/>
              <a:tailEnd/>
            </a:ln>
          </p:spPr>
          <p:txBody>
            <a:bodyPr lIns="89958" tIns="71966" rIns="89958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GB" sz="2000" kern="0" dirty="0" err="1"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V="1">
              <a:off x="4441826" y="3181170"/>
              <a:ext cx="1620376" cy="1"/>
            </a:xfrm>
            <a:prstGeom prst="line">
              <a:avLst/>
            </a:prstGeom>
            <a:ln w="63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ounded Rectangle 20"/>
          <p:cNvSpPr/>
          <p:nvPr/>
        </p:nvSpPr>
        <p:spPr bwMode="gray">
          <a:xfrm>
            <a:off x="505297" y="2351595"/>
            <a:ext cx="2505319" cy="323502"/>
          </a:xfrm>
          <a:prstGeom prst="roundRect">
            <a:avLst>
              <a:gd name="adj" fmla="val 50000"/>
            </a:avLst>
          </a:prstGeom>
          <a:noFill/>
          <a:ln w="9525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 lIns="89958" tIns="71966" rIns="89958" bIns="71966" rtlCol="0" anchor="ctr"/>
          <a:lstStyle/>
          <a:p>
            <a:pPr algn="ctr" defTabSz="914034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400" kern="0" dirty="0">
                <a:solidFill>
                  <a:schemeClr val="accent1"/>
                </a:solidFill>
                <a:ea typeface="Arial Unicode MS" pitchFamily="34" charset="-128"/>
                <a:cs typeface="Arial Unicode MS" pitchFamily="34" charset="-128"/>
              </a:rPr>
              <a:t>UI semantic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753804" y="2313861"/>
            <a:ext cx="2075137" cy="129383"/>
            <a:chOff x="4382180" y="3061155"/>
            <a:chExt cx="2076092" cy="129443"/>
          </a:xfrm>
        </p:grpSpPr>
        <p:sp>
          <p:nvSpPr>
            <p:cNvPr id="23" name="Pie 22"/>
            <p:cNvSpPr/>
            <p:nvPr/>
          </p:nvSpPr>
          <p:spPr bwMode="gray">
            <a:xfrm>
              <a:off x="4382180" y="3061155"/>
              <a:ext cx="119291" cy="129443"/>
            </a:xfrm>
            <a:prstGeom prst="pie">
              <a:avLst>
                <a:gd name="adj1" fmla="val 5399995"/>
                <a:gd name="adj2" fmla="val 16200000"/>
              </a:avLst>
            </a:prstGeom>
            <a:solidFill>
              <a:schemeClr val="accent1"/>
            </a:solidFill>
            <a:ln w="6350" algn="ctr">
              <a:noFill/>
              <a:miter lim="800000"/>
              <a:headEnd/>
              <a:tailEnd/>
            </a:ln>
          </p:spPr>
          <p:txBody>
            <a:bodyPr lIns="89958" tIns="71966" rIns="89958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GB" sz="2000" kern="0" dirty="0" err="1"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24" name="Straight Connector 23"/>
            <p:cNvCxnSpPr>
              <a:stCxn id="23" idx="1"/>
            </p:cNvCxnSpPr>
            <p:nvPr/>
          </p:nvCxnSpPr>
          <p:spPr>
            <a:xfrm>
              <a:off x="4441810" y="3190598"/>
              <a:ext cx="2016462" cy="0"/>
            </a:xfrm>
            <a:prstGeom prst="line">
              <a:avLst/>
            </a:prstGeom>
            <a:ln w="63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ounded Rectangle 24"/>
          <p:cNvSpPr/>
          <p:nvPr/>
        </p:nvSpPr>
        <p:spPr bwMode="gray">
          <a:xfrm>
            <a:off x="505297" y="3568045"/>
            <a:ext cx="2505319" cy="323502"/>
          </a:xfrm>
          <a:prstGeom prst="roundRect">
            <a:avLst>
              <a:gd name="adj" fmla="val 50000"/>
            </a:avLst>
          </a:prstGeom>
          <a:noFill/>
          <a:ln w="9525" algn="ctr">
            <a:solidFill>
              <a:schemeClr val="accent5"/>
            </a:solidFill>
            <a:prstDash val="solid"/>
            <a:miter lim="800000"/>
            <a:headEnd/>
            <a:tailEnd/>
          </a:ln>
        </p:spPr>
        <p:txBody>
          <a:bodyPr lIns="89958" tIns="71966" rIns="89958" bIns="71966" rtlCol="0" anchor="ctr"/>
          <a:lstStyle/>
          <a:p>
            <a:pPr algn="ctr" defTabSz="914034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400" kern="0" dirty="0">
                <a:solidFill>
                  <a:schemeClr val="accent5"/>
                </a:solidFill>
                <a:ea typeface="Arial Unicode MS" pitchFamily="34" charset="-128"/>
                <a:cs typeface="Arial Unicode MS" pitchFamily="34" charset="-128"/>
              </a:rPr>
              <a:t>Transactional enablement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3753804" y="2799064"/>
            <a:ext cx="1031392" cy="129383"/>
            <a:chOff x="4382180" y="3061166"/>
            <a:chExt cx="1031875" cy="129443"/>
          </a:xfrm>
        </p:grpSpPr>
        <p:sp>
          <p:nvSpPr>
            <p:cNvPr id="27" name="Pie 26"/>
            <p:cNvSpPr/>
            <p:nvPr/>
          </p:nvSpPr>
          <p:spPr bwMode="gray">
            <a:xfrm>
              <a:off x="4382180" y="3061166"/>
              <a:ext cx="119291" cy="129443"/>
            </a:xfrm>
            <a:prstGeom prst="pie">
              <a:avLst>
                <a:gd name="adj1" fmla="val 5399995"/>
                <a:gd name="adj2" fmla="val 16200000"/>
              </a:avLst>
            </a:prstGeom>
            <a:solidFill>
              <a:schemeClr val="accent5"/>
            </a:solidFill>
            <a:ln w="6350" algn="ctr">
              <a:noFill/>
              <a:miter lim="800000"/>
              <a:headEnd/>
              <a:tailEnd/>
            </a:ln>
          </p:spPr>
          <p:txBody>
            <a:bodyPr lIns="89958" tIns="71966" rIns="89958" bIns="71966" rtlCol="0" anchor="ctr"/>
            <a:lstStyle/>
            <a:p>
              <a:pPr algn="ctr" defTabSz="914034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GB" sz="2000" kern="0" dirty="0" err="1"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28" name="Straight Connector 27"/>
            <p:cNvCxnSpPr/>
            <p:nvPr/>
          </p:nvCxnSpPr>
          <p:spPr>
            <a:xfrm flipV="1">
              <a:off x="4441826" y="3190602"/>
              <a:ext cx="972229" cy="1"/>
            </a:xfrm>
            <a:prstGeom prst="line">
              <a:avLst/>
            </a:prstGeom>
            <a:ln w="63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Elbow Connector 28"/>
          <p:cNvCxnSpPr>
            <a:endCxn id="35" idx="0"/>
          </p:cNvCxnSpPr>
          <p:nvPr/>
        </p:nvCxnSpPr>
        <p:spPr>
          <a:xfrm>
            <a:off x="5949986" y="2378550"/>
            <a:ext cx="3355198" cy="904771"/>
          </a:xfrm>
          <a:prstGeom prst="bentConnector2">
            <a:avLst/>
          </a:prstGeom>
          <a:ln w="15875">
            <a:solidFill>
              <a:schemeClr val="accent3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9" idx="3"/>
            <a:endCxn id="11" idx="2"/>
          </p:cNvCxnSpPr>
          <p:nvPr/>
        </p:nvCxnSpPr>
        <p:spPr>
          <a:xfrm>
            <a:off x="3010615" y="1905121"/>
            <a:ext cx="743188" cy="105399"/>
          </a:xfrm>
          <a:prstGeom prst="bentConnector3">
            <a:avLst>
              <a:gd name="adj1" fmla="val 24373"/>
            </a:avLst>
          </a:prstGeom>
          <a:ln w="635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1" idx="3"/>
            <a:endCxn id="23" idx="2"/>
          </p:cNvCxnSpPr>
          <p:nvPr/>
        </p:nvCxnSpPr>
        <p:spPr>
          <a:xfrm flipV="1">
            <a:off x="3010615" y="2378553"/>
            <a:ext cx="743188" cy="134794"/>
          </a:xfrm>
          <a:prstGeom prst="bentConnector3">
            <a:avLst>
              <a:gd name="adj1" fmla="val 21810"/>
            </a:avLst>
          </a:prstGeom>
          <a:ln w="63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17" idx="3"/>
            <a:endCxn id="19" idx="2"/>
          </p:cNvCxnSpPr>
          <p:nvPr/>
        </p:nvCxnSpPr>
        <p:spPr>
          <a:xfrm flipV="1">
            <a:off x="3010615" y="2629391"/>
            <a:ext cx="743188" cy="492181"/>
          </a:xfrm>
          <a:prstGeom prst="bentConnector3">
            <a:avLst>
              <a:gd name="adj1" fmla="val 39749"/>
            </a:avLst>
          </a:prstGeom>
          <a:ln w="6350">
            <a:solidFill>
              <a:schemeClr val="accent3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/>
          <p:nvPr/>
        </p:nvCxnSpPr>
        <p:spPr>
          <a:xfrm flipV="1">
            <a:off x="3010615" y="2850301"/>
            <a:ext cx="743188" cy="866041"/>
          </a:xfrm>
          <a:prstGeom prst="bentConnector3">
            <a:avLst>
              <a:gd name="adj1" fmla="val 64522"/>
            </a:avLst>
          </a:prstGeom>
          <a:ln w="635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3010615" y="4313220"/>
            <a:ext cx="743188" cy="9305"/>
          </a:xfrm>
          <a:prstGeom prst="line">
            <a:avLst/>
          </a:prstGeom>
          <a:ln w="6350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599" y="3283322"/>
            <a:ext cx="4247167" cy="3375752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9644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op 10 Colleague illustrations - Free &amp; Premium vectors &amp; imag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036" y="950005"/>
            <a:ext cx="8031019" cy="5354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Exercise 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356388" y="950005"/>
            <a:ext cx="118356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C3C3C"/>
                </a:solidFill>
                <a:hlinkClick r:id="rId5"/>
              </a:rPr>
              <a:t>CDS BOPF Scenario</a:t>
            </a:r>
            <a:endParaRPr lang="en-US" sz="2000" dirty="0">
              <a:solidFill>
                <a:srgbClr val="3C3C3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7352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2FF912B5-CB91-984A-A326-06D0A1B895C3}"/>
              </a:ext>
            </a:extLst>
          </p:cNvPr>
          <p:cNvSpPr/>
          <p:nvPr/>
        </p:nvSpPr>
        <p:spPr>
          <a:xfrm>
            <a:off x="-2415" y="-28916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D415253-65BB-C843-B5D8-DB41A0DCD078}"/>
              </a:ext>
            </a:extLst>
          </p:cNvPr>
          <p:cNvSpPr/>
          <p:nvPr/>
        </p:nvSpPr>
        <p:spPr>
          <a:xfrm>
            <a:off x="4157978" y="3378839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</a:t>
            </a:r>
            <a:r>
              <a:rPr lang="en-IN" sz="4800" b="1" spc="100" noProof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763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xmlns="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39706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xmlns="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xmlns="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xmlns="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xmlns="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xmlns="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xmlns="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827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usiness Plan Schedule. Time Management. Timeline, Agenda, Deadline. Flat  Cartoon Miniature Illustration Vector Graphic Stock Illustration -  Illustration of schedule, miniature: 136661028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42"/>
          <a:stretch/>
        </p:blipFill>
        <p:spPr bwMode="auto">
          <a:xfrm>
            <a:off x="6016487" y="1017158"/>
            <a:ext cx="5556992" cy="4312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</a:t>
            </a:r>
            <a:r>
              <a:rPr lang="en-US" sz="3600" noProof="0" dirty="0">
                <a:solidFill>
                  <a:prstClr val="black"/>
                </a:solidFill>
                <a:latin typeface="Cooper Black" panose="0208090404030B020404" pitchFamily="18" charset="0"/>
              </a:rPr>
              <a:t>15</a:t>
            </a:r>
            <a:endParaRPr kumimoji="0" lang="en-US" sz="3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E8BD2BC-59B0-4D30-97AE-9B4A2D8F7B41}"/>
              </a:ext>
            </a:extLst>
          </p:cNvPr>
          <p:cNvSpPr txBox="1"/>
          <p:nvPr/>
        </p:nvSpPr>
        <p:spPr>
          <a:xfrm>
            <a:off x="967606" y="1172614"/>
            <a:ext cx="49401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Understanding CDS Security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Describing CDS Table Functions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Understanding Why we use CDS Table Function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181DA40-EB87-4A9E-A378-F475AFDB183C}"/>
              </a:ext>
            </a:extLst>
          </p:cNvPr>
          <p:cNvSpPr txBox="1"/>
          <p:nvPr/>
        </p:nvSpPr>
        <p:spPr>
          <a:xfrm>
            <a:off x="261764" y="2368837"/>
            <a:ext cx="2238375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--Break--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35F5030-D26D-459D-8F5D-DFF4BC98E02A}"/>
              </a:ext>
            </a:extLst>
          </p:cNvPr>
          <p:cNvSpPr txBox="1"/>
          <p:nvPr/>
        </p:nvSpPr>
        <p:spPr>
          <a:xfrm>
            <a:off x="967606" y="2964895"/>
            <a:ext cx="48076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CDS-BOPF Integration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Describing Validation in ( Business Object ) BO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Implementation of  Smart filter UX Application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Transactional  UX App with CDS and  BOPF</a:t>
            </a:r>
          </a:p>
        </p:txBody>
      </p:sp>
    </p:spTree>
    <p:extLst>
      <p:ext uri="{BB962C8B-B14F-4D97-AF65-F5344CB8AC3E}">
        <p14:creationId xmlns:p14="http://schemas.microsoft.com/office/powerpoint/2010/main" val="4186641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xmlns="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5"/>
            <a:extLst>
              <a:ext uri="{FF2B5EF4-FFF2-40B4-BE49-F238E27FC236}">
                <a16:creationId xmlns:a16="http://schemas.microsoft.com/office/drawing/2014/main" xmlns="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7"/>
            <a:extLst>
              <a:ext uri="{FF2B5EF4-FFF2-40B4-BE49-F238E27FC236}">
                <a16:creationId xmlns:a16="http://schemas.microsoft.com/office/drawing/2014/main" xmlns="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9"/>
            <a:extLst>
              <a:ext uri="{FF2B5EF4-FFF2-40B4-BE49-F238E27FC236}">
                <a16:creationId xmlns:a16="http://schemas.microsoft.com/office/drawing/2014/main" xmlns="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478366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latin typeface="Cooper Black" panose="0208090404030B020404" pitchFamily="18" charset="0"/>
              </a:rPr>
              <a:t>CDS Data Control Language ( DCL )</a:t>
            </a:r>
            <a:endParaRPr lang="en-US" sz="3600" i="0" dirty="0">
              <a:effectLst/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8" name="Rechteck 29"/>
          <p:cNvSpPr/>
          <p:nvPr/>
        </p:nvSpPr>
        <p:spPr>
          <a:xfrm>
            <a:off x="5648215" y="1487940"/>
            <a:ext cx="2853751" cy="4738188"/>
          </a:xfrm>
          <a:prstGeom prst="rect">
            <a:avLst/>
          </a:prstGeom>
          <a:noFill/>
          <a:ln w="19050" cmpd="sng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85710" tIns="85710" rIns="85710" bIns="171421" rtlCol="0" anchor="t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Classical approach</a:t>
            </a:r>
          </a:p>
        </p:txBody>
      </p:sp>
      <p:sp>
        <p:nvSpPr>
          <p:cNvPr id="9" name="Rechteck 29"/>
          <p:cNvSpPr/>
          <p:nvPr/>
        </p:nvSpPr>
        <p:spPr>
          <a:xfrm>
            <a:off x="9004034" y="1487946"/>
            <a:ext cx="2853751" cy="4738188"/>
          </a:xfrm>
          <a:prstGeom prst="rect">
            <a:avLst/>
          </a:prstGeom>
          <a:noFill/>
          <a:ln w="19050" cmpd="sng">
            <a:solidFill>
              <a:schemeClr val="tx1">
                <a:lumMod val="50000"/>
                <a:lumOff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85710" tIns="85710" rIns="85710" bIns="171421" rtlCol="0" anchor="t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DCL approach</a:t>
            </a:r>
          </a:p>
        </p:txBody>
      </p:sp>
      <p:sp>
        <p:nvSpPr>
          <p:cNvPr id="10" name="Rounded Rectangle 9"/>
          <p:cNvSpPr/>
          <p:nvPr/>
        </p:nvSpPr>
        <p:spPr bwMode="gray">
          <a:xfrm>
            <a:off x="5743906" y="2096788"/>
            <a:ext cx="836714" cy="581052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200" kern="0" dirty="0">
                <a:ea typeface="Arial Unicode MS" pitchFamily="34" charset="-128"/>
                <a:cs typeface="Arial Unicode MS" pitchFamily="34" charset="-128"/>
              </a:rPr>
              <a:t>PFCG</a:t>
            </a:r>
          </a:p>
        </p:txBody>
      </p:sp>
      <p:sp>
        <p:nvSpPr>
          <p:cNvPr id="11" name="Rectangle 10"/>
          <p:cNvSpPr/>
          <p:nvPr/>
        </p:nvSpPr>
        <p:spPr bwMode="gray">
          <a:xfrm>
            <a:off x="6789798" y="4444240"/>
            <a:ext cx="1504348" cy="816249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kern="0" dirty="0">
                <a:ea typeface="Arial Unicode MS" pitchFamily="34" charset="-128"/>
              </a:rPr>
              <a:t>ABAP Authorization Check</a:t>
            </a:r>
          </a:p>
        </p:txBody>
      </p:sp>
      <p:sp>
        <p:nvSpPr>
          <p:cNvPr id="12" name="Rectangle 11"/>
          <p:cNvSpPr/>
          <p:nvPr/>
        </p:nvSpPr>
        <p:spPr bwMode="gray">
          <a:xfrm>
            <a:off x="6789798" y="5382958"/>
            <a:ext cx="1495241" cy="6624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600" kern="0" dirty="0">
                <a:ea typeface="Arial Unicode MS" pitchFamily="34" charset="-128"/>
                <a:cs typeface="Arial Unicode MS" pitchFamily="34" charset="-128"/>
              </a:rPr>
              <a:t>&lt;Code&gt;</a:t>
            </a:r>
          </a:p>
        </p:txBody>
      </p:sp>
      <p:cxnSp>
        <p:nvCxnSpPr>
          <p:cNvPr id="13" name="Straight Connector 12"/>
          <p:cNvCxnSpPr>
            <a:endCxn id="16" idx="0"/>
          </p:cNvCxnSpPr>
          <p:nvPr/>
        </p:nvCxnSpPr>
        <p:spPr>
          <a:xfrm>
            <a:off x="7537418" y="3404154"/>
            <a:ext cx="2" cy="2769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cxnSpLocks/>
            <a:endCxn id="11" idx="0"/>
          </p:cNvCxnSpPr>
          <p:nvPr/>
        </p:nvCxnSpPr>
        <p:spPr>
          <a:xfrm>
            <a:off x="7537418" y="4192448"/>
            <a:ext cx="4554" cy="25179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cxnSpLocks/>
            <a:stCxn id="10" idx="2"/>
            <a:endCxn id="11" idx="1"/>
          </p:cNvCxnSpPr>
          <p:nvPr/>
        </p:nvCxnSpPr>
        <p:spPr>
          <a:xfrm rot="16200000" flipH="1">
            <a:off x="5388768" y="3451334"/>
            <a:ext cx="2174525" cy="627535"/>
          </a:xfrm>
          <a:prstGeom prst="bentConnector2">
            <a:avLst/>
          </a:prstGeom>
          <a:ln w="63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gray">
          <a:xfrm>
            <a:off x="6789799" y="3681125"/>
            <a:ext cx="1495241" cy="503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600" kern="0" dirty="0">
                <a:ea typeface="Arial Unicode MS" pitchFamily="34" charset="-128"/>
                <a:cs typeface="Arial Unicode MS" pitchFamily="34" charset="-128"/>
              </a:rPr>
              <a:t>SQL</a:t>
            </a:r>
          </a:p>
        </p:txBody>
      </p:sp>
      <p:cxnSp>
        <p:nvCxnSpPr>
          <p:cNvPr id="17" name="Straight Connector 16"/>
          <p:cNvCxnSpPr>
            <a:cxnSpLocks/>
            <a:stCxn id="11" idx="2"/>
          </p:cNvCxnSpPr>
          <p:nvPr/>
        </p:nvCxnSpPr>
        <p:spPr>
          <a:xfrm flipH="1">
            <a:off x="7537420" y="5260489"/>
            <a:ext cx="4552" cy="10568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 bwMode="gray">
          <a:xfrm>
            <a:off x="9099725" y="2096794"/>
            <a:ext cx="836714" cy="581052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200" kern="0" dirty="0">
                <a:ea typeface="Arial Unicode MS" pitchFamily="34" charset="-128"/>
                <a:cs typeface="Arial Unicode MS" pitchFamily="34" charset="-128"/>
              </a:rPr>
              <a:t>PFCG</a:t>
            </a:r>
          </a:p>
        </p:txBody>
      </p:sp>
      <p:sp>
        <p:nvSpPr>
          <p:cNvPr id="19" name="Rectangle 18"/>
          <p:cNvSpPr/>
          <p:nvPr/>
        </p:nvSpPr>
        <p:spPr bwMode="gray">
          <a:xfrm>
            <a:off x="10145617" y="2096793"/>
            <a:ext cx="1495241" cy="1324798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600" kern="0" dirty="0">
                <a:ea typeface="Arial Unicode MS" pitchFamily="34" charset="-128"/>
                <a:cs typeface="Arial Unicode MS" pitchFamily="34" charset="-128"/>
              </a:rPr>
              <a:t>&lt;Code&gt;</a:t>
            </a:r>
          </a:p>
        </p:txBody>
      </p:sp>
      <p:sp>
        <p:nvSpPr>
          <p:cNvPr id="20" name="Rectangle 19"/>
          <p:cNvSpPr/>
          <p:nvPr/>
        </p:nvSpPr>
        <p:spPr bwMode="gray">
          <a:xfrm>
            <a:off x="10145617" y="5382963"/>
            <a:ext cx="1495241" cy="6624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600" kern="0" dirty="0">
                <a:ea typeface="Arial Unicode MS" pitchFamily="34" charset="-128"/>
                <a:cs typeface="Arial Unicode MS" pitchFamily="34" charset="-128"/>
              </a:rPr>
              <a:t>&lt;Code&gt;</a:t>
            </a:r>
          </a:p>
        </p:txBody>
      </p:sp>
      <p:cxnSp>
        <p:nvCxnSpPr>
          <p:cNvPr id="21" name="Straight Connector 20"/>
          <p:cNvCxnSpPr>
            <a:stCxn id="19" idx="2"/>
            <a:endCxn id="23" idx="0"/>
          </p:cNvCxnSpPr>
          <p:nvPr/>
        </p:nvCxnSpPr>
        <p:spPr>
          <a:xfrm flipH="1">
            <a:off x="10893237" y="3421591"/>
            <a:ext cx="1" cy="3989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8" idx="2"/>
          </p:cNvCxnSpPr>
          <p:nvPr/>
        </p:nvCxnSpPr>
        <p:spPr>
          <a:xfrm rot="16200000" flipH="1">
            <a:off x="9134589" y="3061340"/>
            <a:ext cx="1394524" cy="627535"/>
          </a:xfrm>
          <a:prstGeom prst="bentConnector2">
            <a:avLst/>
          </a:prstGeom>
          <a:ln w="63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 bwMode="gray">
          <a:xfrm>
            <a:off x="10145616" y="3820584"/>
            <a:ext cx="1495241" cy="503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600" kern="0" dirty="0">
                <a:ea typeface="Arial Unicode MS" pitchFamily="34" charset="-128"/>
                <a:cs typeface="Arial Unicode MS" pitchFamily="34" charset="-128"/>
              </a:rPr>
              <a:t>SQL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10893236" y="4324159"/>
            <a:ext cx="2" cy="10420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 bwMode="gray">
          <a:xfrm>
            <a:off x="9099725" y="2832793"/>
            <a:ext cx="836714" cy="581052"/>
          </a:xfrm>
          <a:prstGeom prst="roundRect">
            <a:avLst/>
          </a:prstGeom>
          <a:ln w="28575">
            <a:solidFill>
              <a:srgbClr val="C00000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200" kern="0" dirty="0">
                <a:ea typeface="Arial Unicode MS" pitchFamily="34" charset="-128"/>
                <a:cs typeface="Arial Unicode MS" pitchFamily="34" charset="-128"/>
              </a:rPr>
              <a:t>DCL</a:t>
            </a:r>
          </a:p>
        </p:txBody>
      </p:sp>
      <p:sp>
        <p:nvSpPr>
          <p:cNvPr id="26" name="Rounded Rectangle 25"/>
          <p:cNvSpPr/>
          <p:nvPr/>
        </p:nvSpPr>
        <p:spPr bwMode="gray">
          <a:xfrm>
            <a:off x="9102123" y="4628465"/>
            <a:ext cx="836714" cy="581052"/>
          </a:xfrm>
          <a:prstGeom prst="roundRect">
            <a:avLst/>
          </a:prstGeom>
          <a:ln>
            <a:headEnd/>
            <a:tailEnd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200" kern="0" dirty="0">
                <a:ea typeface="Arial Unicode MS" pitchFamily="34" charset="-128"/>
                <a:cs typeface="Arial Unicode MS" pitchFamily="34" charset="-128"/>
              </a:rPr>
              <a:t>CDS View</a:t>
            </a:r>
          </a:p>
        </p:txBody>
      </p:sp>
      <p:cxnSp>
        <p:nvCxnSpPr>
          <p:cNvPr id="27" name="Elbow Connector 26"/>
          <p:cNvCxnSpPr>
            <a:stCxn id="26" idx="0"/>
            <a:endCxn id="23" idx="1"/>
          </p:cNvCxnSpPr>
          <p:nvPr/>
        </p:nvCxnSpPr>
        <p:spPr>
          <a:xfrm rot="5400000" flipH="1" flipV="1">
            <a:off x="9555001" y="4037851"/>
            <a:ext cx="556093" cy="625136"/>
          </a:xfrm>
          <a:prstGeom prst="bentConnector2">
            <a:avLst/>
          </a:prstGeom>
          <a:ln w="63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 bwMode="gray">
          <a:xfrm>
            <a:off x="9369378" y="3888866"/>
            <a:ext cx="349898" cy="349898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400" kern="0" dirty="0">
                <a:ea typeface="Arial Unicode MS" pitchFamily="34" charset="-128"/>
                <a:cs typeface="Arial Unicode MS" pitchFamily="34" charset="-128"/>
              </a:rPr>
              <a:t>&amp;</a:t>
            </a:r>
            <a:endParaRPr lang="en-US" sz="300" kern="0" dirty="0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9" name="Rectangle 28"/>
          <p:cNvSpPr/>
          <p:nvPr/>
        </p:nvSpPr>
        <p:spPr bwMode="gray">
          <a:xfrm>
            <a:off x="6789798" y="2096788"/>
            <a:ext cx="1495241" cy="1324798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89979" tIns="71983" rIns="89979" bIns="71983" rtlCol="0" anchor="ctr"/>
          <a:lstStyle/>
          <a:p>
            <a:pPr algn="ctr" defTabSz="91421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1600" kern="0" dirty="0">
                <a:ea typeface="Arial Unicode MS" pitchFamily="34" charset="-128"/>
                <a:cs typeface="Arial Unicode MS" pitchFamily="34" charset="-128"/>
              </a:rPr>
              <a:t>&lt;Code&gt;</a:t>
            </a:r>
          </a:p>
        </p:txBody>
      </p:sp>
      <p:sp>
        <p:nvSpPr>
          <p:cNvPr id="30" name="Text Placeholder 9"/>
          <p:cNvSpPr txBox="1">
            <a:spLocks/>
          </p:cNvSpPr>
          <p:nvPr/>
        </p:nvSpPr>
        <p:spPr>
          <a:xfrm>
            <a:off x="261764" y="1510541"/>
            <a:ext cx="5025541" cy="459214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179958" tIns="147566" rIns="108853" bIns="10077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693" indent="-285693" algn="just"/>
            <a:r>
              <a:rPr lang="en-US" sz="1800" dirty="0">
                <a:solidFill>
                  <a:srgbClr val="000000"/>
                </a:solidFill>
                <a:cs typeface="Optima"/>
              </a:rPr>
              <a:t>Declarative</a:t>
            </a:r>
            <a:r>
              <a:rPr lang="en-US" sz="1800" dirty="0">
                <a:solidFill>
                  <a:srgbClr val="000000"/>
                </a:solidFill>
                <a:cs typeface="Arial"/>
              </a:rPr>
              <a:t> </a:t>
            </a:r>
            <a:r>
              <a:rPr lang="en-US" sz="1800" dirty="0">
                <a:solidFill>
                  <a:srgbClr val="000000"/>
                </a:solidFill>
                <a:cs typeface="Optima"/>
              </a:rPr>
              <a:t>approach instead of coded</a:t>
            </a:r>
          </a:p>
          <a:p>
            <a:pPr marL="285693" indent="-285693" algn="just"/>
            <a:r>
              <a:rPr lang="en-US" sz="1800" dirty="0">
                <a:solidFill>
                  <a:srgbClr val="000000"/>
                </a:solidFill>
                <a:cs typeface="Optima"/>
              </a:rPr>
              <a:t>Based on CDS modeling objects and therefore part of the data-model</a:t>
            </a:r>
          </a:p>
          <a:p>
            <a:pPr marL="285693" indent="-285693" algn="just"/>
            <a:r>
              <a:rPr lang="en-US" sz="1800" dirty="0">
                <a:solidFill>
                  <a:srgbClr val="000000"/>
                </a:solidFill>
                <a:cs typeface="Arial"/>
              </a:rPr>
              <a:t>Authorizations are also pushed down to DB by extending the Open SQL SELECT statement</a:t>
            </a:r>
          </a:p>
          <a:p>
            <a:pPr marL="285693" indent="-285693" algn="just"/>
            <a:r>
              <a:rPr lang="en-US" sz="1800" dirty="0">
                <a:solidFill>
                  <a:srgbClr val="000000"/>
                </a:solidFill>
                <a:cs typeface="Arial"/>
              </a:rPr>
              <a:t>Authorizations are only defined once and automatically (re-) used everywhere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0034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latin typeface="Cooper Black" panose="0208090404030B020404" pitchFamily="18" charset="0"/>
              </a:rPr>
              <a:t>Authorizations for CDS Views</a:t>
            </a:r>
            <a:endParaRPr lang="en-US" sz="3600" b="0" i="0" dirty="0">
              <a:effectLst/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2971" y="3984276"/>
            <a:ext cx="1079750" cy="10797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932423" y="4365746"/>
            <a:ext cx="66770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/>
              <a:t>Authorization enforcement of DCLs are </a:t>
            </a:r>
            <a:r>
              <a:rPr lang="de-DE" sz="1800" b="1" dirty="0"/>
              <a:t>injected as additional filter </a:t>
            </a:r>
            <a:r>
              <a:rPr lang="de-DE" sz="1800" dirty="0"/>
              <a:t>criteria.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5507" y="2129757"/>
            <a:ext cx="1079750" cy="107975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815257" y="2296745"/>
            <a:ext cx="6794175" cy="646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b="1" dirty="0"/>
              <a:t>Access restriction </a:t>
            </a:r>
            <a:r>
              <a:rPr lang="de-DE" sz="1800" dirty="0"/>
              <a:t>on record level are </a:t>
            </a:r>
            <a:r>
              <a:rPr lang="de-DE" sz="1800" b="1" dirty="0"/>
              <a:t>expressed by roles</a:t>
            </a:r>
            <a:r>
              <a:rPr lang="de-DE" sz="1800" dirty="0"/>
              <a:t> in the Data Control Language (DCL).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24078" y="3209509"/>
            <a:ext cx="8090888" cy="646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/>
              <a:t>Authorization enforcement of DCLs are </a:t>
            </a:r>
            <a:r>
              <a:rPr lang="de-DE" sz="1800" b="1" dirty="0"/>
              <a:t>automatically applied for direct ABAP SQL selects</a:t>
            </a:r>
            <a:r>
              <a:rPr lang="de-DE" sz="1800" dirty="0"/>
              <a:t> on their protected CDS views.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944" y="1207096"/>
            <a:ext cx="1079750" cy="107975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324077" y="1465763"/>
            <a:ext cx="7054804" cy="646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/>
              <a:t>All CDS views which expose </a:t>
            </a:r>
            <a:r>
              <a:rPr lang="de-DE" sz="1800" b="1" dirty="0"/>
              <a:t>sensitive or data privacy and protection relevant data must be secured.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326" y="2935991"/>
            <a:ext cx="1079750" cy="107975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2944" y="5127461"/>
            <a:ext cx="1079750" cy="107975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341326" y="5347441"/>
            <a:ext cx="9329479" cy="646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/>
              <a:t>If </a:t>
            </a:r>
            <a:r>
              <a:rPr lang="de-DE" sz="1800" b="1" dirty="0"/>
              <a:t>multiple DCLs </a:t>
            </a:r>
            <a:r>
              <a:rPr lang="de-DE" sz="1800" dirty="0"/>
              <a:t>are defined for a single CDS view the access restrictions </a:t>
            </a:r>
            <a:r>
              <a:rPr lang="de-DE" sz="1800" b="1" dirty="0"/>
              <a:t>are combined by a logical OR</a:t>
            </a:r>
            <a:r>
              <a:rPr lang="de-DE" sz="1800" dirty="0"/>
              <a:t> (i.e. the access is less restricted than defined by the individual DCLs).</a:t>
            </a:r>
          </a:p>
        </p:txBody>
      </p:sp>
    </p:spTree>
    <p:extLst>
      <p:ext uri="{BB962C8B-B14F-4D97-AF65-F5344CB8AC3E}">
        <p14:creationId xmlns:p14="http://schemas.microsoft.com/office/powerpoint/2010/main" val="1947399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remium Vector | Isometric business people in a meeting illustrati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2" b="10697"/>
          <a:stretch/>
        </p:blipFill>
        <p:spPr bwMode="auto">
          <a:xfrm>
            <a:off x="3175323" y="221661"/>
            <a:ext cx="8191500" cy="6539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Exercise   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56" name="TextBox 55"/>
          <p:cNvSpPr txBox="1"/>
          <p:nvPr/>
        </p:nvSpPr>
        <p:spPr>
          <a:xfrm>
            <a:off x="325336" y="822306"/>
            <a:ext cx="1122843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2000" kern="0" dirty="0">
                <a:ea typeface="Arial Unicode MS" pitchFamily="34" charset="-128"/>
                <a:cs typeface="Arial Unicode MS" pitchFamily="34" charset="-128"/>
                <a:hlinkClick r:id="rId5"/>
              </a:rPr>
              <a:t>CDS Security with DCL</a:t>
            </a:r>
            <a:r>
              <a:rPr lang="en-US" sz="2000" kern="0" dirty="0">
                <a:ea typeface="Arial Unicode MS" pitchFamily="34" charset="-128"/>
                <a:cs typeface="Arial Unicode MS" pitchFamily="34" charset="-128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3298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CDS Table Function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8" name="Text Placeholder 9"/>
          <p:cNvSpPr txBox="1">
            <a:spLocks/>
          </p:cNvSpPr>
          <p:nvPr/>
        </p:nvSpPr>
        <p:spPr>
          <a:xfrm>
            <a:off x="3157948" y="2682194"/>
            <a:ext cx="8709916" cy="17766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199" dirty="0">
                <a:solidFill>
                  <a:schemeClr val="tx1">
                    <a:lumMod val="95000"/>
                    <a:lumOff val="5000"/>
                  </a:schemeClr>
                </a:solidFill>
              </a:rPr>
              <a:t>CDS Table Functions allow to use natively implemented database-functions in SAP HANA DB directly from CDS.</a:t>
            </a:r>
          </a:p>
        </p:txBody>
      </p:sp>
      <p:pic>
        <p:nvPicPr>
          <p:cNvPr id="9" name="Picture 8" descr="CDS LogoDark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8937" y="2569199"/>
            <a:ext cx="2133699" cy="196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755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ree Important Vectors, 2,000+ Images in AI, EPS forma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77" b="6865"/>
          <a:stretch/>
        </p:blipFill>
        <p:spPr bwMode="auto">
          <a:xfrm>
            <a:off x="6240459" y="2913577"/>
            <a:ext cx="5540722" cy="3699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Why we need CDS Table Function 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261764" y="878529"/>
            <a:ext cx="11542528" cy="33352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CDS is an open extension of classical DDIC views:</a:t>
            </a:r>
          </a:p>
          <a:p>
            <a:pPr marL="285664" indent="-285664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Support for AnyDB</a:t>
            </a:r>
          </a:p>
          <a:p>
            <a:pPr marL="285664" indent="-285664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Optimal integration into DDIC and ABAP</a:t>
            </a:r>
          </a:p>
          <a:p>
            <a:pPr marL="285664" indent="-285664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Supports about 90 % of SQL features</a:t>
            </a:r>
          </a:p>
          <a:p>
            <a:pPr marL="285664" indent="-285664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But: no access to specific HANA features</a:t>
            </a:r>
            <a:b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</a:br>
            <a:endParaRPr lang="en-US" sz="1800" kern="0" dirty="0">
              <a:solidFill>
                <a:srgbClr val="000000"/>
              </a:solidFill>
              <a:ea typeface="Arial Unicode MS" pitchFamily="34" charset="-128"/>
              <a:cs typeface="Arial Unicode MS" pitchFamily="34" charset="-128"/>
            </a:endParaRPr>
          </a:p>
          <a:p>
            <a:pPr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Required: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Some scenarios require selective measure </a:t>
            </a: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(“Breakout Scenario” for HANA-only applications)</a:t>
            </a:r>
          </a:p>
          <a:p>
            <a:pPr marL="342797" lvl="1" indent="-342797" fontAlgn="base">
              <a:spcAft>
                <a:spcPct val="0"/>
              </a:spcAft>
              <a:buClr>
                <a:srgbClr val="F0AB00"/>
              </a:buClr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Highest performance requirements e.g. with complex calculations</a:t>
            </a:r>
          </a:p>
          <a:p>
            <a:pPr marL="342797" lvl="1" indent="-342797" fontAlgn="base">
              <a:spcAft>
                <a:spcPct val="0"/>
              </a:spcAft>
              <a:buClr>
                <a:srgbClr val="F0AB00"/>
              </a:buClr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Use of database / analytical engine specific functions required</a:t>
            </a:r>
          </a:p>
          <a:p>
            <a:pPr marL="342797" lvl="1" indent="-342797" fontAlgn="base">
              <a:spcAft>
                <a:spcPct val="0"/>
              </a:spcAft>
              <a:buClr>
                <a:srgbClr val="F0AB00"/>
              </a:buClr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Open SQL and CDS views do not yet offer functionality to solve the problem</a:t>
            </a:r>
          </a:p>
        </p:txBody>
      </p:sp>
    </p:spTree>
    <p:extLst>
      <p:ext uri="{BB962C8B-B14F-4D97-AF65-F5344CB8AC3E}">
        <p14:creationId xmlns:p14="http://schemas.microsoft.com/office/powerpoint/2010/main" val="4192243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Necessary part of CDS Table Function 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344952" y="1521424"/>
            <a:ext cx="3416000" cy="13696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b="1" kern="0" dirty="0">
                <a:solidFill>
                  <a:srgbClr val="646772"/>
                </a:solidFill>
                <a:ea typeface="Arial Narrow" charset="0"/>
                <a:cs typeface="Arial Narrow" charset="0"/>
              </a:rPr>
              <a:t>Table function definition</a:t>
            </a:r>
          </a:p>
          <a:p>
            <a:pPr algn="r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b="1" kern="0" dirty="0">
                <a:solidFill>
                  <a:srgbClr val="55A1C0"/>
                </a:solidFill>
                <a:ea typeface="Arial Narrow" charset="0"/>
                <a:cs typeface="Arial Narrow" charset="0"/>
              </a:rPr>
              <a:t>Parameter list</a:t>
            </a:r>
          </a:p>
          <a:p>
            <a:pPr algn="r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b="1" kern="0" dirty="0">
                <a:solidFill>
                  <a:srgbClr val="55A1C0"/>
                </a:solidFill>
                <a:ea typeface="Arial Narrow" charset="0"/>
                <a:cs typeface="Arial Narrow" charset="0"/>
              </a:rPr>
              <a:t>Return Parameter</a:t>
            </a:r>
            <a:endParaRPr lang="en-GB" sz="1800" kern="0" dirty="0">
              <a:solidFill>
                <a:srgbClr val="55A1C0"/>
              </a:solidFill>
              <a:ea typeface="Arial Unicode MS" pitchFamily="34" charset="-128"/>
              <a:cs typeface="Arial Unicode MS" pitchFamily="34" charset="-128"/>
            </a:endParaRPr>
          </a:p>
          <a:p>
            <a:pPr algn="r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b="1" kern="0" dirty="0">
                <a:solidFill>
                  <a:srgbClr val="55A1C0"/>
                </a:solidFill>
                <a:ea typeface="Arial Unicode MS" pitchFamily="34" charset="-128"/>
                <a:cs typeface="Arial Unicode MS" pitchFamily="34" charset="-128"/>
              </a:rPr>
              <a:t>Reference to implementing method</a:t>
            </a:r>
            <a:endParaRPr lang="en-GB" sz="1800" b="1" kern="0" dirty="0">
              <a:solidFill>
                <a:srgbClr val="55A1C0"/>
              </a:solidFill>
              <a:ea typeface="Arial Narrow" charset="0"/>
              <a:cs typeface="Arial Narrow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872558" y="5146498"/>
            <a:ext cx="2523067" cy="68032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b="1" kern="0" dirty="0">
                <a:solidFill>
                  <a:srgbClr val="646772"/>
                </a:solidFill>
                <a:latin typeface="Arial Narrow" charset="0"/>
                <a:ea typeface="Arial Narrow" charset="0"/>
                <a:cs typeface="Arial Narrow" charset="0"/>
              </a:rPr>
              <a:t>AMDP Implementation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544039" y="1521424"/>
            <a:ext cx="3261558" cy="110120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b="1" kern="0" dirty="0">
                <a:solidFill>
                  <a:srgbClr val="646772"/>
                </a:solidFill>
                <a:ea typeface="Arial Narrow" charset="0"/>
                <a:cs typeface="Arial Narrow" charset="0"/>
              </a:rPr>
              <a:t>Runtime for table function</a:t>
            </a:r>
          </a:p>
          <a:p>
            <a:pPr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b="1" kern="0" dirty="0">
                <a:solidFill>
                  <a:srgbClr val="55A1C0"/>
                </a:solidFill>
                <a:ea typeface="Arial Narrow" charset="0"/>
                <a:cs typeface="Arial Narrow" charset="0"/>
              </a:rPr>
              <a:t>Runs stored SQL-script procedure generated from AMDP on database tables</a:t>
            </a:r>
          </a:p>
        </p:txBody>
      </p:sp>
      <p:sp>
        <p:nvSpPr>
          <p:cNvPr id="46" name="Oval 45"/>
          <p:cNvSpPr/>
          <p:nvPr/>
        </p:nvSpPr>
        <p:spPr bwMode="gray">
          <a:xfrm>
            <a:off x="7061565" y="3201618"/>
            <a:ext cx="1854770" cy="1854770"/>
          </a:xfrm>
          <a:prstGeom prst="ellipse">
            <a:avLst/>
          </a:prstGeom>
          <a:noFill/>
          <a:ln w="12700" algn="ctr">
            <a:solidFill>
              <a:srgbClr val="96C9AE"/>
            </a:solidFill>
            <a:prstDash val="sysDash"/>
            <a:miter lim="800000"/>
            <a:headEnd/>
            <a:tailEnd/>
          </a:ln>
        </p:spPr>
        <p:txBody>
          <a:bodyPr lIns="89979" tIns="71983" rIns="89979" bIns="71983" rtlCol="0" anchor="ctr"/>
          <a:lstStyle/>
          <a:p>
            <a:pPr algn="ctr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sz="2000" kern="0" dirty="0">
              <a:solidFill>
                <a:srgbClr val="DCD472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8549707" y="2802953"/>
            <a:ext cx="2652098" cy="2652098"/>
            <a:chOff x="1754187" y="3734594"/>
            <a:chExt cx="2209800" cy="2209800"/>
          </a:xfrm>
        </p:grpSpPr>
        <p:sp>
          <p:nvSpPr>
            <p:cNvPr id="48" name="Oval 47"/>
            <p:cNvSpPr/>
            <p:nvPr/>
          </p:nvSpPr>
          <p:spPr bwMode="gray">
            <a:xfrm>
              <a:off x="1754187" y="3734594"/>
              <a:ext cx="2209800" cy="2209800"/>
            </a:xfrm>
            <a:prstGeom prst="ellipse">
              <a:avLst/>
            </a:prstGeom>
            <a:noFill/>
            <a:ln w="12700" algn="ctr">
              <a:solidFill>
                <a:srgbClr val="DCD472"/>
              </a:solidFill>
              <a:prstDash val="sysDash"/>
              <a:miter lim="800000"/>
              <a:headEnd/>
              <a:tailEnd/>
            </a:ln>
          </p:spPr>
          <p:txBody>
            <a:bodyPr lIns="89979" tIns="71983" rIns="89979" bIns="71983" rtlCol="0" anchor="ctr"/>
            <a:lstStyle/>
            <a:p>
              <a:pPr algn="ctr" fontAlgn="base">
                <a:spcBef>
                  <a:spcPts val="6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US" sz="2000" kern="0" dirty="0">
                <a:solidFill>
                  <a:srgbClr val="DCD472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9" name="Oval 48"/>
            <p:cNvSpPr/>
            <p:nvPr/>
          </p:nvSpPr>
          <p:spPr bwMode="gray">
            <a:xfrm>
              <a:off x="1969029" y="3949436"/>
              <a:ext cx="1780117" cy="1780117"/>
            </a:xfrm>
            <a:prstGeom prst="ellipse">
              <a:avLst/>
            </a:prstGeom>
            <a:solidFill>
              <a:srgbClr val="DCD472"/>
            </a:solidFill>
            <a:ln w="6350" algn="ctr">
              <a:noFill/>
              <a:miter lim="800000"/>
              <a:headEnd/>
              <a:tailEnd/>
            </a:ln>
          </p:spPr>
          <p:txBody>
            <a:bodyPr lIns="89979" tIns="71983" rIns="89979" bIns="71983" rtlCol="0" anchor="ctr"/>
            <a:lstStyle/>
            <a:p>
              <a:pPr algn="ctr" defTabSz="914217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GB" sz="2400" kern="0" dirty="0">
                  <a:solidFill>
                    <a:srgbClr val="646772"/>
                  </a:solidFill>
                  <a:latin typeface="Arial Narrow" charset="0"/>
                  <a:ea typeface="Arial Narrow" charset="0"/>
                  <a:cs typeface="Arial Narrow" charset="0"/>
                </a:rPr>
                <a:t>SAP HANA Database</a:t>
              </a:r>
            </a:p>
          </p:txBody>
        </p:sp>
      </p:grpSp>
      <p:sp>
        <p:nvSpPr>
          <p:cNvPr id="50" name="Oval 49"/>
          <p:cNvSpPr/>
          <p:nvPr/>
        </p:nvSpPr>
        <p:spPr bwMode="gray">
          <a:xfrm>
            <a:off x="3382762" y="3277370"/>
            <a:ext cx="1854770" cy="1854770"/>
          </a:xfrm>
          <a:prstGeom prst="ellipse">
            <a:avLst/>
          </a:prstGeom>
          <a:noFill/>
          <a:ln w="12700" algn="ctr">
            <a:solidFill>
              <a:srgbClr val="96C9AE"/>
            </a:solidFill>
            <a:prstDash val="sysDash"/>
            <a:miter lim="800000"/>
            <a:headEnd/>
            <a:tailEnd/>
          </a:ln>
        </p:spPr>
        <p:txBody>
          <a:bodyPr lIns="89979" tIns="71983" rIns="89979" bIns="71983" rtlCol="0" anchor="ctr"/>
          <a:lstStyle/>
          <a:p>
            <a:pPr algn="ctr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sz="2000" kern="0" dirty="0">
              <a:solidFill>
                <a:srgbClr val="DCD472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051245" y="3201618"/>
            <a:ext cx="2709707" cy="2709707"/>
            <a:chOff x="1754187" y="3734594"/>
            <a:chExt cx="2209800" cy="2209800"/>
          </a:xfrm>
        </p:grpSpPr>
        <p:sp>
          <p:nvSpPr>
            <p:cNvPr id="52" name="Oval 51"/>
            <p:cNvSpPr/>
            <p:nvPr/>
          </p:nvSpPr>
          <p:spPr bwMode="gray">
            <a:xfrm>
              <a:off x="1754187" y="3734594"/>
              <a:ext cx="2209800" cy="2209800"/>
            </a:xfrm>
            <a:prstGeom prst="ellipse">
              <a:avLst/>
            </a:prstGeom>
            <a:noFill/>
            <a:ln w="12700" algn="ctr">
              <a:solidFill>
                <a:srgbClr val="646772"/>
              </a:solidFill>
              <a:prstDash val="sysDash"/>
              <a:miter lim="800000"/>
              <a:headEnd/>
              <a:tailEnd/>
            </a:ln>
          </p:spPr>
          <p:txBody>
            <a:bodyPr lIns="89979" tIns="71983" rIns="89979" bIns="71983" rtlCol="0" anchor="ctr"/>
            <a:lstStyle/>
            <a:p>
              <a:pPr algn="ctr" fontAlgn="base">
                <a:spcBef>
                  <a:spcPts val="6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US" sz="2000" kern="0" dirty="0">
                <a:solidFill>
                  <a:srgbClr val="DCD472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53" name="Oval 52"/>
            <p:cNvSpPr/>
            <p:nvPr/>
          </p:nvSpPr>
          <p:spPr bwMode="gray">
            <a:xfrm>
              <a:off x="1969029" y="3949436"/>
              <a:ext cx="1780117" cy="1780117"/>
            </a:xfrm>
            <a:prstGeom prst="ellipse">
              <a:avLst/>
            </a:prstGeom>
            <a:solidFill>
              <a:srgbClr val="646772"/>
            </a:solidFill>
            <a:ln w="6350" algn="ctr">
              <a:noFill/>
              <a:miter lim="800000"/>
              <a:headEnd/>
              <a:tailEnd/>
            </a:ln>
          </p:spPr>
          <p:txBody>
            <a:bodyPr lIns="89979" tIns="71983" rIns="89979" bIns="71983" rtlCol="0" anchor="ctr"/>
            <a:lstStyle/>
            <a:p>
              <a:pPr algn="ctr" defTabSz="914217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GB" sz="2400" kern="0" dirty="0">
                  <a:solidFill>
                    <a:srgbClr val="DCD472"/>
                  </a:solidFill>
                  <a:latin typeface="Arial Narrow" charset="0"/>
                  <a:ea typeface="Arial Narrow" charset="0"/>
                  <a:cs typeface="Arial Narrow" charset="0"/>
                </a:rPr>
                <a:t>DDL Source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762809" y="2235726"/>
            <a:ext cx="2742565" cy="2742565"/>
            <a:chOff x="-227013" y="3985419"/>
            <a:chExt cx="2743200" cy="2743200"/>
          </a:xfrm>
        </p:grpSpPr>
        <p:sp>
          <p:nvSpPr>
            <p:cNvPr id="55" name="Oval 54"/>
            <p:cNvSpPr/>
            <p:nvPr/>
          </p:nvSpPr>
          <p:spPr bwMode="gray">
            <a:xfrm>
              <a:off x="-227013" y="3985419"/>
              <a:ext cx="2743200" cy="2743200"/>
            </a:xfrm>
            <a:prstGeom prst="ellipse">
              <a:avLst/>
            </a:prstGeom>
            <a:noFill/>
            <a:ln w="12700" algn="ctr">
              <a:solidFill>
                <a:srgbClr val="55A1C0"/>
              </a:solidFill>
              <a:prstDash val="sysDash"/>
              <a:miter lim="800000"/>
              <a:headEnd/>
              <a:tailEnd/>
            </a:ln>
          </p:spPr>
          <p:txBody>
            <a:bodyPr lIns="89979" tIns="71983" rIns="89979" bIns="71983" rtlCol="0" anchor="ctr"/>
            <a:lstStyle/>
            <a:p>
              <a:pPr algn="ctr" fontAlgn="base">
                <a:spcBef>
                  <a:spcPts val="6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endParaRPr lang="en-US" sz="2000" kern="0" dirty="0">
                <a:solidFill>
                  <a:srgbClr val="DCD472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56" name="Oval 55"/>
            <p:cNvSpPr/>
            <p:nvPr/>
          </p:nvSpPr>
          <p:spPr bwMode="gray">
            <a:xfrm>
              <a:off x="39687" y="4252119"/>
              <a:ext cx="2209800" cy="2209800"/>
            </a:xfrm>
            <a:prstGeom prst="ellipse">
              <a:avLst/>
            </a:prstGeom>
            <a:solidFill>
              <a:srgbClr val="55A1C0"/>
            </a:solidFill>
            <a:ln w="6350" algn="ctr">
              <a:noFill/>
              <a:miter lim="800000"/>
              <a:headEnd/>
              <a:tailEnd/>
            </a:ln>
          </p:spPr>
          <p:txBody>
            <a:bodyPr lIns="89979" tIns="71983" rIns="89979" bIns="71983" rtlCol="0" anchor="ctr"/>
            <a:lstStyle/>
            <a:p>
              <a:pPr algn="ctr" defTabSz="914217"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</a:pPr>
              <a:r>
                <a:rPr lang="en-GB" sz="2400" kern="0" dirty="0">
                  <a:solidFill>
                    <a:schemeClr val="bg1"/>
                  </a:solidFill>
                  <a:latin typeface="Arial Narrow" charset="0"/>
                  <a:ea typeface="Arial Narrow" charset="0"/>
                  <a:cs typeface="Arial Narrow" charset="0"/>
                </a:rPr>
                <a:t>ABAP Managed Database Procedure</a:t>
              </a: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5231863" y="5501017"/>
            <a:ext cx="2523067" cy="68032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800" b="1" kern="0" dirty="0">
                <a:solidFill>
                  <a:srgbClr val="55A1C0"/>
                </a:solidFill>
                <a:ea typeface="Arial Narrow" charset="0"/>
                <a:cs typeface="Arial Narrow" charset="0"/>
              </a:rPr>
              <a:t>Includes SQL-script function body</a:t>
            </a:r>
          </a:p>
        </p:txBody>
      </p:sp>
    </p:spTree>
    <p:extLst>
      <p:ext uri="{BB962C8B-B14F-4D97-AF65-F5344CB8AC3E}">
        <p14:creationId xmlns:p14="http://schemas.microsoft.com/office/powerpoint/2010/main" val="2552082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Key Feature of Table Function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36759" y="5319430"/>
            <a:ext cx="41282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  <a:sym typeface="Wingdings" panose="05000000000000000000" pitchFamily="2" charset="2"/>
              </a:rPr>
              <a:t>Exercise </a:t>
            </a:r>
            <a:endParaRPr lang="en-US" sz="2000" dirty="0">
              <a:solidFill>
                <a:srgbClr val="3C3C3C"/>
              </a:solidFill>
              <a:hlinkClick r:id="rId4"/>
            </a:endParaRPr>
          </a:p>
          <a:p>
            <a:r>
              <a:rPr lang="en-US" sz="2000" dirty="0">
                <a:solidFill>
                  <a:srgbClr val="3C3C3C"/>
                </a:solidFill>
                <a:hlinkClick r:id="rId4"/>
              </a:rPr>
              <a:t>CDS Table Function Code</a:t>
            </a:r>
            <a:endParaRPr lang="en-US" sz="2000" dirty="0">
              <a:solidFill>
                <a:srgbClr val="3C3C3C"/>
              </a:solidFill>
            </a:endParaRPr>
          </a:p>
        </p:txBody>
      </p:sp>
      <p:pic>
        <p:nvPicPr>
          <p:cNvPr id="6152" name="Picture 8" descr="Free Vector | Businessman entrepreneur working at office desk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0007" y="2732792"/>
            <a:ext cx="3696843" cy="3696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2"/>
          <p:cNvSpPr txBox="1">
            <a:spLocks/>
          </p:cNvSpPr>
          <p:nvPr/>
        </p:nvSpPr>
        <p:spPr>
          <a:xfrm>
            <a:off x="261764" y="883856"/>
            <a:ext cx="11545200" cy="20524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They are implemented in HANA SQLScript via AMDP methods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Signature is defined in DDL source (importing parameters and return columns) 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They can be consumed by Open SQL and ABAP CDS like other DDIC artifacts (i.e. DB tables, classical DDIC views, CDS views ...)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  <a:sym typeface="Wingdings" panose="05000000000000000000" pitchFamily="2" charset="2"/>
              </a:rPr>
              <a:t>The SQLScript implementation is handled by the AMDP framework (lifecycle, tool support, extensibility etc.)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DDL source can be activated before the implementing AMDP method exists.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endParaRPr lang="en-US" sz="1800" kern="0" dirty="0">
              <a:solidFill>
                <a:srgbClr val="000000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A647AA67-6DD7-4570-BBB1-A750F7A29B1E}"/>
              </a:ext>
            </a:extLst>
          </p:cNvPr>
          <p:cNvCxnSpPr/>
          <p:nvPr/>
        </p:nvCxnSpPr>
        <p:spPr>
          <a:xfrm>
            <a:off x="350982" y="5070764"/>
            <a:ext cx="751839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6204E9F5-7B34-4839-9291-A0F4AC2C10EA}"/>
              </a:ext>
            </a:extLst>
          </p:cNvPr>
          <p:cNvGrpSpPr/>
          <p:nvPr/>
        </p:nvGrpSpPr>
        <p:grpSpPr>
          <a:xfrm>
            <a:off x="661814" y="5321143"/>
            <a:ext cx="969818" cy="920488"/>
            <a:chOff x="9904413" y="801688"/>
            <a:chExt cx="2668588" cy="2306638"/>
          </a:xfrm>
          <a:solidFill>
            <a:srgbClr val="F1C96C"/>
          </a:solidFill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xmlns="" id="{E5788E2D-BC25-4388-A507-E01B4AE91C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04413" y="801688"/>
              <a:ext cx="2668588" cy="2306638"/>
            </a:xfrm>
            <a:custGeom>
              <a:avLst/>
              <a:gdLst>
                <a:gd name="T0" fmla="*/ 244 w 3362"/>
                <a:gd name="T1" fmla="*/ 1990 h 2907"/>
                <a:gd name="T2" fmla="*/ 3118 w 3362"/>
                <a:gd name="T3" fmla="*/ 245 h 2907"/>
                <a:gd name="T4" fmla="*/ 163 w 3362"/>
                <a:gd name="T5" fmla="*/ 0 h 2907"/>
                <a:gd name="T6" fmla="*/ 3228 w 3362"/>
                <a:gd name="T7" fmla="*/ 2 h 2907"/>
                <a:gd name="T8" fmla="*/ 3281 w 3362"/>
                <a:gd name="T9" fmla="*/ 23 h 2907"/>
                <a:gd name="T10" fmla="*/ 3323 w 3362"/>
                <a:gd name="T11" fmla="*/ 57 h 2907"/>
                <a:gd name="T12" fmla="*/ 3352 w 3362"/>
                <a:gd name="T13" fmla="*/ 107 h 2907"/>
                <a:gd name="T14" fmla="*/ 3362 w 3362"/>
                <a:gd name="T15" fmla="*/ 163 h 2907"/>
                <a:gd name="T16" fmla="*/ 3359 w 3362"/>
                <a:gd name="T17" fmla="*/ 2101 h 2907"/>
                <a:gd name="T18" fmla="*/ 3339 w 3362"/>
                <a:gd name="T19" fmla="*/ 2154 h 2907"/>
                <a:gd name="T20" fmla="*/ 3304 w 3362"/>
                <a:gd name="T21" fmla="*/ 2197 h 2907"/>
                <a:gd name="T22" fmla="*/ 3256 w 3362"/>
                <a:gd name="T23" fmla="*/ 2225 h 2907"/>
                <a:gd name="T24" fmla="*/ 3199 w 3362"/>
                <a:gd name="T25" fmla="*/ 2235 h 2907"/>
                <a:gd name="T26" fmla="*/ 2064 w 3362"/>
                <a:gd name="T27" fmla="*/ 2605 h 2907"/>
                <a:gd name="T28" fmla="*/ 2536 w 3362"/>
                <a:gd name="T29" fmla="*/ 2608 h 2907"/>
                <a:gd name="T30" fmla="*/ 2589 w 3362"/>
                <a:gd name="T31" fmla="*/ 2631 h 2907"/>
                <a:gd name="T32" fmla="*/ 2630 w 3362"/>
                <a:gd name="T33" fmla="*/ 2672 h 2907"/>
                <a:gd name="T34" fmla="*/ 2653 w 3362"/>
                <a:gd name="T35" fmla="*/ 2725 h 2907"/>
                <a:gd name="T36" fmla="*/ 2653 w 3362"/>
                <a:gd name="T37" fmla="*/ 2786 h 2907"/>
                <a:gd name="T38" fmla="*/ 2630 w 3362"/>
                <a:gd name="T39" fmla="*/ 2840 h 2907"/>
                <a:gd name="T40" fmla="*/ 2589 w 3362"/>
                <a:gd name="T41" fmla="*/ 2880 h 2907"/>
                <a:gd name="T42" fmla="*/ 2536 w 3362"/>
                <a:gd name="T43" fmla="*/ 2904 h 2907"/>
                <a:gd name="T44" fmla="*/ 856 w 3362"/>
                <a:gd name="T45" fmla="*/ 2907 h 2907"/>
                <a:gd name="T46" fmla="*/ 798 w 3362"/>
                <a:gd name="T47" fmla="*/ 2895 h 2907"/>
                <a:gd name="T48" fmla="*/ 750 w 3362"/>
                <a:gd name="T49" fmla="*/ 2862 h 2907"/>
                <a:gd name="T50" fmla="*/ 717 w 3362"/>
                <a:gd name="T51" fmla="*/ 2815 h 2907"/>
                <a:gd name="T52" fmla="*/ 706 w 3362"/>
                <a:gd name="T53" fmla="*/ 2755 h 2907"/>
                <a:gd name="T54" fmla="*/ 717 w 3362"/>
                <a:gd name="T55" fmla="*/ 2697 h 2907"/>
                <a:gd name="T56" fmla="*/ 750 w 3362"/>
                <a:gd name="T57" fmla="*/ 2649 h 2907"/>
                <a:gd name="T58" fmla="*/ 798 w 3362"/>
                <a:gd name="T59" fmla="*/ 2616 h 2907"/>
                <a:gd name="T60" fmla="*/ 856 w 3362"/>
                <a:gd name="T61" fmla="*/ 2605 h 2907"/>
                <a:gd name="T62" fmla="*/ 1298 w 3362"/>
                <a:gd name="T63" fmla="*/ 2235 h 2907"/>
                <a:gd name="T64" fmla="*/ 134 w 3362"/>
                <a:gd name="T65" fmla="*/ 2233 h 2907"/>
                <a:gd name="T66" fmla="*/ 81 w 3362"/>
                <a:gd name="T67" fmla="*/ 2212 h 2907"/>
                <a:gd name="T68" fmla="*/ 39 w 3362"/>
                <a:gd name="T69" fmla="*/ 2177 h 2907"/>
                <a:gd name="T70" fmla="*/ 10 w 3362"/>
                <a:gd name="T71" fmla="*/ 2128 h 2907"/>
                <a:gd name="T72" fmla="*/ 0 w 3362"/>
                <a:gd name="T73" fmla="*/ 2072 h 2907"/>
                <a:gd name="T74" fmla="*/ 3 w 3362"/>
                <a:gd name="T75" fmla="*/ 134 h 2907"/>
                <a:gd name="T76" fmla="*/ 22 w 3362"/>
                <a:gd name="T77" fmla="*/ 81 h 2907"/>
                <a:gd name="T78" fmla="*/ 58 w 3362"/>
                <a:gd name="T79" fmla="*/ 38 h 2907"/>
                <a:gd name="T80" fmla="*/ 106 w 3362"/>
                <a:gd name="T81" fmla="*/ 10 h 2907"/>
                <a:gd name="T82" fmla="*/ 163 w 3362"/>
                <a:gd name="T83" fmla="*/ 0 h 2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362" h="2907">
                  <a:moveTo>
                    <a:pt x="244" y="245"/>
                  </a:moveTo>
                  <a:lnTo>
                    <a:pt x="244" y="1990"/>
                  </a:lnTo>
                  <a:lnTo>
                    <a:pt x="3118" y="1990"/>
                  </a:lnTo>
                  <a:lnTo>
                    <a:pt x="3118" y="245"/>
                  </a:lnTo>
                  <a:lnTo>
                    <a:pt x="244" y="245"/>
                  </a:lnTo>
                  <a:close/>
                  <a:moveTo>
                    <a:pt x="163" y="0"/>
                  </a:moveTo>
                  <a:lnTo>
                    <a:pt x="3199" y="0"/>
                  </a:lnTo>
                  <a:lnTo>
                    <a:pt x="3228" y="2"/>
                  </a:lnTo>
                  <a:lnTo>
                    <a:pt x="3256" y="10"/>
                  </a:lnTo>
                  <a:lnTo>
                    <a:pt x="3281" y="23"/>
                  </a:lnTo>
                  <a:lnTo>
                    <a:pt x="3304" y="38"/>
                  </a:lnTo>
                  <a:lnTo>
                    <a:pt x="3323" y="57"/>
                  </a:lnTo>
                  <a:lnTo>
                    <a:pt x="3339" y="81"/>
                  </a:lnTo>
                  <a:lnTo>
                    <a:pt x="3352" y="107"/>
                  </a:lnTo>
                  <a:lnTo>
                    <a:pt x="3359" y="134"/>
                  </a:lnTo>
                  <a:lnTo>
                    <a:pt x="3362" y="163"/>
                  </a:lnTo>
                  <a:lnTo>
                    <a:pt x="3362" y="2072"/>
                  </a:lnTo>
                  <a:lnTo>
                    <a:pt x="3359" y="2101"/>
                  </a:lnTo>
                  <a:lnTo>
                    <a:pt x="3352" y="2128"/>
                  </a:lnTo>
                  <a:lnTo>
                    <a:pt x="3339" y="2154"/>
                  </a:lnTo>
                  <a:lnTo>
                    <a:pt x="3323" y="2177"/>
                  </a:lnTo>
                  <a:lnTo>
                    <a:pt x="3304" y="2197"/>
                  </a:lnTo>
                  <a:lnTo>
                    <a:pt x="3281" y="2212"/>
                  </a:lnTo>
                  <a:lnTo>
                    <a:pt x="3256" y="2225"/>
                  </a:lnTo>
                  <a:lnTo>
                    <a:pt x="3228" y="2233"/>
                  </a:lnTo>
                  <a:lnTo>
                    <a:pt x="3199" y="2235"/>
                  </a:lnTo>
                  <a:lnTo>
                    <a:pt x="2064" y="2235"/>
                  </a:lnTo>
                  <a:lnTo>
                    <a:pt x="2064" y="2605"/>
                  </a:lnTo>
                  <a:lnTo>
                    <a:pt x="2506" y="2605"/>
                  </a:lnTo>
                  <a:lnTo>
                    <a:pt x="2536" y="2608"/>
                  </a:lnTo>
                  <a:lnTo>
                    <a:pt x="2564" y="2616"/>
                  </a:lnTo>
                  <a:lnTo>
                    <a:pt x="2589" y="2631"/>
                  </a:lnTo>
                  <a:lnTo>
                    <a:pt x="2612" y="2649"/>
                  </a:lnTo>
                  <a:lnTo>
                    <a:pt x="2630" y="2672"/>
                  </a:lnTo>
                  <a:lnTo>
                    <a:pt x="2644" y="2697"/>
                  </a:lnTo>
                  <a:lnTo>
                    <a:pt x="2653" y="2725"/>
                  </a:lnTo>
                  <a:lnTo>
                    <a:pt x="2656" y="2755"/>
                  </a:lnTo>
                  <a:lnTo>
                    <a:pt x="2653" y="2786"/>
                  </a:lnTo>
                  <a:lnTo>
                    <a:pt x="2644" y="2815"/>
                  </a:lnTo>
                  <a:lnTo>
                    <a:pt x="2630" y="2840"/>
                  </a:lnTo>
                  <a:lnTo>
                    <a:pt x="2612" y="2862"/>
                  </a:lnTo>
                  <a:lnTo>
                    <a:pt x="2589" y="2880"/>
                  </a:lnTo>
                  <a:lnTo>
                    <a:pt x="2564" y="2895"/>
                  </a:lnTo>
                  <a:lnTo>
                    <a:pt x="2536" y="2904"/>
                  </a:lnTo>
                  <a:lnTo>
                    <a:pt x="2506" y="2907"/>
                  </a:lnTo>
                  <a:lnTo>
                    <a:pt x="856" y="2907"/>
                  </a:lnTo>
                  <a:lnTo>
                    <a:pt x="826" y="2904"/>
                  </a:lnTo>
                  <a:lnTo>
                    <a:pt x="798" y="2895"/>
                  </a:lnTo>
                  <a:lnTo>
                    <a:pt x="773" y="2880"/>
                  </a:lnTo>
                  <a:lnTo>
                    <a:pt x="750" y="2862"/>
                  </a:lnTo>
                  <a:lnTo>
                    <a:pt x="732" y="2840"/>
                  </a:lnTo>
                  <a:lnTo>
                    <a:pt x="717" y="2815"/>
                  </a:lnTo>
                  <a:lnTo>
                    <a:pt x="709" y="2786"/>
                  </a:lnTo>
                  <a:lnTo>
                    <a:pt x="706" y="2755"/>
                  </a:lnTo>
                  <a:lnTo>
                    <a:pt x="709" y="2725"/>
                  </a:lnTo>
                  <a:lnTo>
                    <a:pt x="717" y="2697"/>
                  </a:lnTo>
                  <a:lnTo>
                    <a:pt x="732" y="2672"/>
                  </a:lnTo>
                  <a:lnTo>
                    <a:pt x="750" y="2649"/>
                  </a:lnTo>
                  <a:lnTo>
                    <a:pt x="773" y="2631"/>
                  </a:lnTo>
                  <a:lnTo>
                    <a:pt x="798" y="2616"/>
                  </a:lnTo>
                  <a:lnTo>
                    <a:pt x="826" y="2608"/>
                  </a:lnTo>
                  <a:lnTo>
                    <a:pt x="856" y="2605"/>
                  </a:lnTo>
                  <a:lnTo>
                    <a:pt x="1298" y="2605"/>
                  </a:lnTo>
                  <a:lnTo>
                    <a:pt x="1298" y="2235"/>
                  </a:lnTo>
                  <a:lnTo>
                    <a:pt x="163" y="2235"/>
                  </a:lnTo>
                  <a:lnTo>
                    <a:pt x="134" y="2233"/>
                  </a:lnTo>
                  <a:lnTo>
                    <a:pt x="106" y="2225"/>
                  </a:lnTo>
                  <a:lnTo>
                    <a:pt x="81" y="2212"/>
                  </a:lnTo>
                  <a:lnTo>
                    <a:pt x="58" y="2197"/>
                  </a:lnTo>
                  <a:lnTo>
                    <a:pt x="39" y="2177"/>
                  </a:lnTo>
                  <a:lnTo>
                    <a:pt x="22" y="2154"/>
                  </a:lnTo>
                  <a:lnTo>
                    <a:pt x="10" y="2128"/>
                  </a:lnTo>
                  <a:lnTo>
                    <a:pt x="3" y="2101"/>
                  </a:lnTo>
                  <a:lnTo>
                    <a:pt x="0" y="2072"/>
                  </a:lnTo>
                  <a:lnTo>
                    <a:pt x="0" y="163"/>
                  </a:lnTo>
                  <a:lnTo>
                    <a:pt x="3" y="134"/>
                  </a:lnTo>
                  <a:lnTo>
                    <a:pt x="10" y="107"/>
                  </a:lnTo>
                  <a:lnTo>
                    <a:pt x="22" y="81"/>
                  </a:lnTo>
                  <a:lnTo>
                    <a:pt x="39" y="57"/>
                  </a:lnTo>
                  <a:lnTo>
                    <a:pt x="58" y="38"/>
                  </a:lnTo>
                  <a:lnTo>
                    <a:pt x="81" y="23"/>
                  </a:lnTo>
                  <a:lnTo>
                    <a:pt x="106" y="10"/>
                  </a:lnTo>
                  <a:lnTo>
                    <a:pt x="134" y="2"/>
                  </a:lnTo>
                  <a:lnTo>
                    <a:pt x="1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xmlns="" id="{33D735FA-4C70-418F-960B-4A9040935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9563" y="1414463"/>
              <a:ext cx="566738" cy="544513"/>
            </a:xfrm>
            <a:custGeom>
              <a:avLst/>
              <a:gdLst>
                <a:gd name="T0" fmla="*/ 614 w 714"/>
                <a:gd name="T1" fmla="*/ 0 h 687"/>
                <a:gd name="T2" fmla="*/ 632 w 714"/>
                <a:gd name="T3" fmla="*/ 2 h 687"/>
                <a:gd name="T4" fmla="*/ 651 w 714"/>
                <a:gd name="T5" fmla="*/ 8 h 687"/>
                <a:gd name="T6" fmla="*/ 667 w 714"/>
                <a:gd name="T7" fmla="*/ 17 h 687"/>
                <a:gd name="T8" fmla="*/ 683 w 714"/>
                <a:gd name="T9" fmla="*/ 29 h 687"/>
                <a:gd name="T10" fmla="*/ 696 w 714"/>
                <a:gd name="T11" fmla="*/ 44 h 687"/>
                <a:gd name="T12" fmla="*/ 706 w 714"/>
                <a:gd name="T13" fmla="*/ 62 h 687"/>
                <a:gd name="T14" fmla="*/ 712 w 714"/>
                <a:gd name="T15" fmla="*/ 80 h 687"/>
                <a:gd name="T16" fmla="*/ 714 w 714"/>
                <a:gd name="T17" fmla="*/ 101 h 687"/>
                <a:gd name="T18" fmla="*/ 714 w 714"/>
                <a:gd name="T19" fmla="*/ 103 h 687"/>
                <a:gd name="T20" fmla="*/ 711 w 714"/>
                <a:gd name="T21" fmla="*/ 126 h 687"/>
                <a:gd name="T22" fmla="*/ 704 w 714"/>
                <a:gd name="T23" fmla="*/ 147 h 687"/>
                <a:gd name="T24" fmla="*/ 691 w 714"/>
                <a:gd name="T25" fmla="*/ 166 h 687"/>
                <a:gd name="T26" fmla="*/ 675 w 714"/>
                <a:gd name="T27" fmla="*/ 181 h 687"/>
                <a:gd name="T28" fmla="*/ 656 w 714"/>
                <a:gd name="T29" fmla="*/ 194 h 687"/>
                <a:gd name="T30" fmla="*/ 334 w 714"/>
                <a:gd name="T31" fmla="*/ 343 h 687"/>
                <a:gd name="T32" fmla="*/ 656 w 714"/>
                <a:gd name="T33" fmla="*/ 493 h 687"/>
                <a:gd name="T34" fmla="*/ 675 w 714"/>
                <a:gd name="T35" fmla="*/ 505 h 687"/>
                <a:gd name="T36" fmla="*/ 691 w 714"/>
                <a:gd name="T37" fmla="*/ 521 h 687"/>
                <a:gd name="T38" fmla="*/ 704 w 714"/>
                <a:gd name="T39" fmla="*/ 539 h 687"/>
                <a:gd name="T40" fmla="*/ 711 w 714"/>
                <a:gd name="T41" fmla="*/ 561 h 687"/>
                <a:gd name="T42" fmla="*/ 714 w 714"/>
                <a:gd name="T43" fmla="*/ 583 h 687"/>
                <a:gd name="T44" fmla="*/ 714 w 714"/>
                <a:gd name="T45" fmla="*/ 586 h 687"/>
                <a:gd name="T46" fmla="*/ 712 w 714"/>
                <a:gd name="T47" fmla="*/ 607 h 687"/>
                <a:gd name="T48" fmla="*/ 706 w 714"/>
                <a:gd name="T49" fmla="*/ 625 h 687"/>
                <a:gd name="T50" fmla="*/ 696 w 714"/>
                <a:gd name="T51" fmla="*/ 643 h 687"/>
                <a:gd name="T52" fmla="*/ 683 w 714"/>
                <a:gd name="T53" fmla="*/ 658 h 687"/>
                <a:gd name="T54" fmla="*/ 667 w 714"/>
                <a:gd name="T55" fmla="*/ 670 h 687"/>
                <a:gd name="T56" fmla="*/ 651 w 714"/>
                <a:gd name="T57" fmla="*/ 679 h 687"/>
                <a:gd name="T58" fmla="*/ 632 w 714"/>
                <a:gd name="T59" fmla="*/ 685 h 687"/>
                <a:gd name="T60" fmla="*/ 614 w 714"/>
                <a:gd name="T61" fmla="*/ 687 h 687"/>
                <a:gd name="T62" fmla="*/ 592 w 714"/>
                <a:gd name="T63" fmla="*/ 684 h 687"/>
                <a:gd name="T64" fmla="*/ 572 w 714"/>
                <a:gd name="T65" fmla="*/ 677 h 687"/>
                <a:gd name="T66" fmla="*/ 58 w 714"/>
                <a:gd name="T67" fmla="*/ 438 h 687"/>
                <a:gd name="T68" fmla="*/ 38 w 714"/>
                <a:gd name="T69" fmla="*/ 426 h 687"/>
                <a:gd name="T70" fmla="*/ 23 w 714"/>
                <a:gd name="T71" fmla="*/ 409 h 687"/>
                <a:gd name="T72" fmla="*/ 11 w 714"/>
                <a:gd name="T73" fmla="*/ 391 h 687"/>
                <a:gd name="T74" fmla="*/ 2 w 714"/>
                <a:gd name="T75" fmla="*/ 370 h 687"/>
                <a:gd name="T76" fmla="*/ 0 w 714"/>
                <a:gd name="T77" fmla="*/ 347 h 687"/>
                <a:gd name="T78" fmla="*/ 0 w 714"/>
                <a:gd name="T79" fmla="*/ 340 h 687"/>
                <a:gd name="T80" fmla="*/ 2 w 714"/>
                <a:gd name="T81" fmla="*/ 317 h 687"/>
                <a:gd name="T82" fmla="*/ 11 w 714"/>
                <a:gd name="T83" fmla="*/ 296 h 687"/>
                <a:gd name="T84" fmla="*/ 23 w 714"/>
                <a:gd name="T85" fmla="*/ 276 h 687"/>
                <a:gd name="T86" fmla="*/ 38 w 714"/>
                <a:gd name="T87" fmla="*/ 261 h 687"/>
                <a:gd name="T88" fmla="*/ 58 w 714"/>
                <a:gd name="T89" fmla="*/ 249 h 687"/>
                <a:gd name="T90" fmla="*/ 572 w 714"/>
                <a:gd name="T91" fmla="*/ 10 h 687"/>
                <a:gd name="T92" fmla="*/ 592 w 714"/>
                <a:gd name="T93" fmla="*/ 3 h 687"/>
                <a:gd name="T94" fmla="*/ 614 w 714"/>
                <a:gd name="T95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14" h="687">
                  <a:moveTo>
                    <a:pt x="614" y="0"/>
                  </a:moveTo>
                  <a:lnTo>
                    <a:pt x="632" y="2"/>
                  </a:lnTo>
                  <a:lnTo>
                    <a:pt x="651" y="8"/>
                  </a:lnTo>
                  <a:lnTo>
                    <a:pt x="667" y="17"/>
                  </a:lnTo>
                  <a:lnTo>
                    <a:pt x="683" y="29"/>
                  </a:lnTo>
                  <a:lnTo>
                    <a:pt x="696" y="44"/>
                  </a:lnTo>
                  <a:lnTo>
                    <a:pt x="706" y="62"/>
                  </a:lnTo>
                  <a:lnTo>
                    <a:pt x="712" y="80"/>
                  </a:lnTo>
                  <a:lnTo>
                    <a:pt x="714" y="101"/>
                  </a:lnTo>
                  <a:lnTo>
                    <a:pt x="714" y="103"/>
                  </a:lnTo>
                  <a:lnTo>
                    <a:pt x="711" y="126"/>
                  </a:lnTo>
                  <a:lnTo>
                    <a:pt x="704" y="147"/>
                  </a:lnTo>
                  <a:lnTo>
                    <a:pt x="691" y="166"/>
                  </a:lnTo>
                  <a:lnTo>
                    <a:pt x="675" y="181"/>
                  </a:lnTo>
                  <a:lnTo>
                    <a:pt x="656" y="194"/>
                  </a:lnTo>
                  <a:lnTo>
                    <a:pt x="334" y="343"/>
                  </a:lnTo>
                  <a:lnTo>
                    <a:pt x="656" y="493"/>
                  </a:lnTo>
                  <a:lnTo>
                    <a:pt x="675" y="505"/>
                  </a:lnTo>
                  <a:lnTo>
                    <a:pt x="691" y="521"/>
                  </a:lnTo>
                  <a:lnTo>
                    <a:pt x="704" y="539"/>
                  </a:lnTo>
                  <a:lnTo>
                    <a:pt x="711" y="561"/>
                  </a:lnTo>
                  <a:lnTo>
                    <a:pt x="714" y="583"/>
                  </a:lnTo>
                  <a:lnTo>
                    <a:pt x="714" y="586"/>
                  </a:lnTo>
                  <a:lnTo>
                    <a:pt x="712" y="607"/>
                  </a:lnTo>
                  <a:lnTo>
                    <a:pt x="706" y="625"/>
                  </a:lnTo>
                  <a:lnTo>
                    <a:pt x="696" y="643"/>
                  </a:lnTo>
                  <a:lnTo>
                    <a:pt x="683" y="658"/>
                  </a:lnTo>
                  <a:lnTo>
                    <a:pt x="667" y="670"/>
                  </a:lnTo>
                  <a:lnTo>
                    <a:pt x="651" y="679"/>
                  </a:lnTo>
                  <a:lnTo>
                    <a:pt x="632" y="685"/>
                  </a:lnTo>
                  <a:lnTo>
                    <a:pt x="614" y="687"/>
                  </a:lnTo>
                  <a:lnTo>
                    <a:pt x="592" y="684"/>
                  </a:lnTo>
                  <a:lnTo>
                    <a:pt x="572" y="677"/>
                  </a:lnTo>
                  <a:lnTo>
                    <a:pt x="58" y="438"/>
                  </a:lnTo>
                  <a:lnTo>
                    <a:pt x="38" y="426"/>
                  </a:lnTo>
                  <a:lnTo>
                    <a:pt x="23" y="409"/>
                  </a:lnTo>
                  <a:lnTo>
                    <a:pt x="11" y="391"/>
                  </a:lnTo>
                  <a:lnTo>
                    <a:pt x="2" y="370"/>
                  </a:lnTo>
                  <a:lnTo>
                    <a:pt x="0" y="347"/>
                  </a:lnTo>
                  <a:lnTo>
                    <a:pt x="0" y="340"/>
                  </a:lnTo>
                  <a:lnTo>
                    <a:pt x="2" y="317"/>
                  </a:lnTo>
                  <a:lnTo>
                    <a:pt x="11" y="296"/>
                  </a:lnTo>
                  <a:lnTo>
                    <a:pt x="23" y="276"/>
                  </a:lnTo>
                  <a:lnTo>
                    <a:pt x="38" y="261"/>
                  </a:lnTo>
                  <a:lnTo>
                    <a:pt x="58" y="249"/>
                  </a:lnTo>
                  <a:lnTo>
                    <a:pt x="572" y="10"/>
                  </a:lnTo>
                  <a:lnTo>
                    <a:pt x="592" y="3"/>
                  </a:lnTo>
                  <a:lnTo>
                    <a:pt x="6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xmlns="" id="{AD4E7D2B-C2BD-4DC1-8119-5E77055B8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5188" y="1189038"/>
              <a:ext cx="427038" cy="990600"/>
            </a:xfrm>
            <a:custGeom>
              <a:avLst/>
              <a:gdLst>
                <a:gd name="T0" fmla="*/ 437 w 539"/>
                <a:gd name="T1" fmla="*/ 0 h 1250"/>
                <a:gd name="T2" fmla="*/ 440 w 539"/>
                <a:gd name="T3" fmla="*/ 0 h 1250"/>
                <a:gd name="T4" fmla="*/ 464 w 539"/>
                <a:gd name="T5" fmla="*/ 2 h 1250"/>
                <a:gd name="T6" fmla="*/ 485 w 539"/>
                <a:gd name="T7" fmla="*/ 10 h 1250"/>
                <a:gd name="T8" fmla="*/ 505 w 539"/>
                <a:gd name="T9" fmla="*/ 24 h 1250"/>
                <a:gd name="T10" fmla="*/ 521 w 539"/>
                <a:gd name="T11" fmla="*/ 41 h 1250"/>
                <a:gd name="T12" fmla="*/ 532 w 539"/>
                <a:gd name="T13" fmla="*/ 61 h 1250"/>
                <a:gd name="T14" fmla="*/ 538 w 539"/>
                <a:gd name="T15" fmla="*/ 84 h 1250"/>
                <a:gd name="T16" fmla="*/ 539 w 539"/>
                <a:gd name="T17" fmla="*/ 107 h 1250"/>
                <a:gd name="T18" fmla="*/ 535 w 539"/>
                <a:gd name="T19" fmla="*/ 130 h 1250"/>
                <a:gd name="T20" fmla="*/ 197 w 539"/>
                <a:gd name="T21" fmla="*/ 1180 h 1250"/>
                <a:gd name="T22" fmla="*/ 188 w 539"/>
                <a:gd name="T23" fmla="*/ 1200 h 1250"/>
                <a:gd name="T24" fmla="*/ 176 w 539"/>
                <a:gd name="T25" fmla="*/ 1217 h 1250"/>
                <a:gd name="T26" fmla="*/ 161 w 539"/>
                <a:gd name="T27" fmla="*/ 1231 h 1250"/>
                <a:gd name="T28" fmla="*/ 143 w 539"/>
                <a:gd name="T29" fmla="*/ 1242 h 1250"/>
                <a:gd name="T30" fmla="*/ 123 w 539"/>
                <a:gd name="T31" fmla="*/ 1248 h 1250"/>
                <a:gd name="T32" fmla="*/ 103 w 539"/>
                <a:gd name="T33" fmla="*/ 1250 h 1250"/>
                <a:gd name="T34" fmla="*/ 99 w 539"/>
                <a:gd name="T35" fmla="*/ 1250 h 1250"/>
                <a:gd name="T36" fmla="*/ 76 w 539"/>
                <a:gd name="T37" fmla="*/ 1248 h 1250"/>
                <a:gd name="T38" fmla="*/ 55 w 539"/>
                <a:gd name="T39" fmla="*/ 1240 h 1250"/>
                <a:gd name="T40" fmla="*/ 35 w 539"/>
                <a:gd name="T41" fmla="*/ 1226 h 1250"/>
                <a:gd name="T42" fmla="*/ 19 w 539"/>
                <a:gd name="T43" fmla="*/ 1209 h 1250"/>
                <a:gd name="T44" fmla="*/ 8 w 539"/>
                <a:gd name="T45" fmla="*/ 1188 h 1250"/>
                <a:gd name="T46" fmla="*/ 2 w 539"/>
                <a:gd name="T47" fmla="*/ 1166 h 1250"/>
                <a:gd name="T48" fmla="*/ 0 w 539"/>
                <a:gd name="T49" fmla="*/ 1142 h 1250"/>
                <a:gd name="T50" fmla="*/ 5 w 539"/>
                <a:gd name="T51" fmla="*/ 1120 h 1250"/>
                <a:gd name="T52" fmla="*/ 342 w 539"/>
                <a:gd name="T53" fmla="*/ 70 h 1250"/>
                <a:gd name="T54" fmla="*/ 352 w 539"/>
                <a:gd name="T55" fmla="*/ 49 h 1250"/>
                <a:gd name="T56" fmla="*/ 364 w 539"/>
                <a:gd name="T57" fmla="*/ 33 h 1250"/>
                <a:gd name="T58" fmla="*/ 379 w 539"/>
                <a:gd name="T59" fmla="*/ 18 h 1250"/>
                <a:gd name="T60" fmla="*/ 396 w 539"/>
                <a:gd name="T61" fmla="*/ 8 h 1250"/>
                <a:gd name="T62" fmla="*/ 417 w 539"/>
                <a:gd name="T63" fmla="*/ 2 h 1250"/>
                <a:gd name="T64" fmla="*/ 437 w 539"/>
                <a:gd name="T65" fmla="*/ 0 h 1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39" h="1250">
                  <a:moveTo>
                    <a:pt x="437" y="0"/>
                  </a:moveTo>
                  <a:lnTo>
                    <a:pt x="440" y="0"/>
                  </a:lnTo>
                  <a:lnTo>
                    <a:pt x="464" y="2"/>
                  </a:lnTo>
                  <a:lnTo>
                    <a:pt x="485" y="10"/>
                  </a:lnTo>
                  <a:lnTo>
                    <a:pt x="505" y="24"/>
                  </a:lnTo>
                  <a:lnTo>
                    <a:pt x="521" y="41"/>
                  </a:lnTo>
                  <a:lnTo>
                    <a:pt x="532" y="61"/>
                  </a:lnTo>
                  <a:lnTo>
                    <a:pt x="538" y="84"/>
                  </a:lnTo>
                  <a:lnTo>
                    <a:pt x="539" y="107"/>
                  </a:lnTo>
                  <a:lnTo>
                    <a:pt x="535" y="130"/>
                  </a:lnTo>
                  <a:lnTo>
                    <a:pt x="197" y="1180"/>
                  </a:lnTo>
                  <a:lnTo>
                    <a:pt x="188" y="1200"/>
                  </a:lnTo>
                  <a:lnTo>
                    <a:pt x="176" y="1217"/>
                  </a:lnTo>
                  <a:lnTo>
                    <a:pt x="161" y="1231"/>
                  </a:lnTo>
                  <a:lnTo>
                    <a:pt x="143" y="1242"/>
                  </a:lnTo>
                  <a:lnTo>
                    <a:pt x="123" y="1248"/>
                  </a:lnTo>
                  <a:lnTo>
                    <a:pt x="103" y="1250"/>
                  </a:lnTo>
                  <a:lnTo>
                    <a:pt x="99" y="1250"/>
                  </a:lnTo>
                  <a:lnTo>
                    <a:pt x="76" y="1248"/>
                  </a:lnTo>
                  <a:lnTo>
                    <a:pt x="55" y="1240"/>
                  </a:lnTo>
                  <a:lnTo>
                    <a:pt x="35" y="1226"/>
                  </a:lnTo>
                  <a:lnTo>
                    <a:pt x="19" y="1209"/>
                  </a:lnTo>
                  <a:lnTo>
                    <a:pt x="8" y="1188"/>
                  </a:lnTo>
                  <a:lnTo>
                    <a:pt x="2" y="1166"/>
                  </a:lnTo>
                  <a:lnTo>
                    <a:pt x="0" y="1142"/>
                  </a:lnTo>
                  <a:lnTo>
                    <a:pt x="5" y="1120"/>
                  </a:lnTo>
                  <a:lnTo>
                    <a:pt x="342" y="70"/>
                  </a:lnTo>
                  <a:lnTo>
                    <a:pt x="352" y="49"/>
                  </a:lnTo>
                  <a:lnTo>
                    <a:pt x="364" y="33"/>
                  </a:lnTo>
                  <a:lnTo>
                    <a:pt x="379" y="18"/>
                  </a:lnTo>
                  <a:lnTo>
                    <a:pt x="396" y="8"/>
                  </a:lnTo>
                  <a:lnTo>
                    <a:pt x="417" y="2"/>
                  </a:lnTo>
                  <a:lnTo>
                    <a:pt x="4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xmlns="" id="{83CCFA1F-1251-4C6B-8D80-D310B41FD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41113" y="1414463"/>
              <a:ext cx="566738" cy="544513"/>
            </a:xfrm>
            <a:custGeom>
              <a:avLst/>
              <a:gdLst>
                <a:gd name="T0" fmla="*/ 100 w 713"/>
                <a:gd name="T1" fmla="*/ 0 h 687"/>
                <a:gd name="T2" fmla="*/ 122 w 713"/>
                <a:gd name="T3" fmla="*/ 3 h 687"/>
                <a:gd name="T4" fmla="*/ 142 w 713"/>
                <a:gd name="T5" fmla="*/ 10 h 687"/>
                <a:gd name="T6" fmla="*/ 656 w 713"/>
                <a:gd name="T7" fmla="*/ 249 h 687"/>
                <a:gd name="T8" fmla="*/ 676 w 713"/>
                <a:gd name="T9" fmla="*/ 261 h 687"/>
                <a:gd name="T10" fmla="*/ 691 w 713"/>
                <a:gd name="T11" fmla="*/ 276 h 687"/>
                <a:gd name="T12" fmla="*/ 703 w 713"/>
                <a:gd name="T13" fmla="*/ 296 h 687"/>
                <a:gd name="T14" fmla="*/ 711 w 713"/>
                <a:gd name="T15" fmla="*/ 317 h 687"/>
                <a:gd name="T16" fmla="*/ 713 w 713"/>
                <a:gd name="T17" fmla="*/ 340 h 687"/>
                <a:gd name="T18" fmla="*/ 713 w 713"/>
                <a:gd name="T19" fmla="*/ 347 h 687"/>
                <a:gd name="T20" fmla="*/ 711 w 713"/>
                <a:gd name="T21" fmla="*/ 370 h 687"/>
                <a:gd name="T22" fmla="*/ 703 w 713"/>
                <a:gd name="T23" fmla="*/ 391 h 687"/>
                <a:gd name="T24" fmla="*/ 691 w 713"/>
                <a:gd name="T25" fmla="*/ 409 h 687"/>
                <a:gd name="T26" fmla="*/ 676 w 713"/>
                <a:gd name="T27" fmla="*/ 426 h 687"/>
                <a:gd name="T28" fmla="*/ 656 w 713"/>
                <a:gd name="T29" fmla="*/ 438 h 687"/>
                <a:gd name="T30" fmla="*/ 142 w 713"/>
                <a:gd name="T31" fmla="*/ 677 h 687"/>
                <a:gd name="T32" fmla="*/ 122 w 713"/>
                <a:gd name="T33" fmla="*/ 684 h 687"/>
                <a:gd name="T34" fmla="*/ 100 w 713"/>
                <a:gd name="T35" fmla="*/ 687 h 687"/>
                <a:gd name="T36" fmla="*/ 82 w 713"/>
                <a:gd name="T37" fmla="*/ 685 h 687"/>
                <a:gd name="T38" fmla="*/ 63 w 713"/>
                <a:gd name="T39" fmla="*/ 679 h 687"/>
                <a:gd name="T40" fmla="*/ 47 w 713"/>
                <a:gd name="T41" fmla="*/ 670 h 687"/>
                <a:gd name="T42" fmla="*/ 31 w 713"/>
                <a:gd name="T43" fmla="*/ 658 h 687"/>
                <a:gd name="T44" fmla="*/ 17 w 713"/>
                <a:gd name="T45" fmla="*/ 643 h 687"/>
                <a:gd name="T46" fmla="*/ 8 w 713"/>
                <a:gd name="T47" fmla="*/ 625 h 687"/>
                <a:gd name="T48" fmla="*/ 2 w 713"/>
                <a:gd name="T49" fmla="*/ 607 h 687"/>
                <a:gd name="T50" fmla="*/ 0 w 713"/>
                <a:gd name="T51" fmla="*/ 586 h 687"/>
                <a:gd name="T52" fmla="*/ 0 w 713"/>
                <a:gd name="T53" fmla="*/ 583 h 687"/>
                <a:gd name="T54" fmla="*/ 3 w 713"/>
                <a:gd name="T55" fmla="*/ 561 h 687"/>
                <a:gd name="T56" fmla="*/ 10 w 713"/>
                <a:gd name="T57" fmla="*/ 539 h 687"/>
                <a:gd name="T58" fmla="*/ 23 w 713"/>
                <a:gd name="T59" fmla="*/ 521 h 687"/>
                <a:gd name="T60" fmla="*/ 39 w 713"/>
                <a:gd name="T61" fmla="*/ 505 h 687"/>
                <a:gd name="T62" fmla="*/ 58 w 713"/>
                <a:gd name="T63" fmla="*/ 493 h 687"/>
                <a:gd name="T64" fmla="*/ 380 w 713"/>
                <a:gd name="T65" fmla="*/ 343 h 687"/>
                <a:gd name="T66" fmla="*/ 58 w 713"/>
                <a:gd name="T67" fmla="*/ 194 h 687"/>
                <a:gd name="T68" fmla="*/ 39 w 713"/>
                <a:gd name="T69" fmla="*/ 181 h 687"/>
                <a:gd name="T70" fmla="*/ 23 w 713"/>
                <a:gd name="T71" fmla="*/ 166 h 687"/>
                <a:gd name="T72" fmla="*/ 10 w 713"/>
                <a:gd name="T73" fmla="*/ 147 h 687"/>
                <a:gd name="T74" fmla="*/ 3 w 713"/>
                <a:gd name="T75" fmla="*/ 126 h 687"/>
                <a:gd name="T76" fmla="*/ 0 w 713"/>
                <a:gd name="T77" fmla="*/ 103 h 687"/>
                <a:gd name="T78" fmla="*/ 0 w 713"/>
                <a:gd name="T79" fmla="*/ 101 h 687"/>
                <a:gd name="T80" fmla="*/ 2 w 713"/>
                <a:gd name="T81" fmla="*/ 80 h 687"/>
                <a:gd name="T82" fmla="*/ 8 w 713"/>
                <a:gd name="T83" fmla="*/ 62 h 687"/>
                <a:gd name="T84" fmla="*/ 17 w 713"/>
                <a:gd name="T85" fmla="*/ 44 h 687"/>
                <a:gd name="T86" fmla="*/ 31 w 713"/>
                <a:gd name="T87" fmla="*/ 29 h 687"/>
                <a:gd name="T88" fmla="*/ 47 w 713"/>
                <a:gd name="T89" fmla="*/ 16 h 687"/>
                <a:gd name="T90" fmla="*/ 63 w 713"/>
                <a:gd name="T91" fmla="*/ 8 h 687"/>
                <a:gd name="T92" fmla="*/ 82 w 713"/>
                <a:gd name="T93" fmla="*/ 2 h 687"/>
                <a:gd name="T94" fmla="*/ 100 w 713"/>
                <a:gd name="T95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13" h="687">
                  <a:moveTo>
                    <a:pt x="100" y="0"/>
                  </a:moveTo>
                  <a:lnTo>
                    <a:pt x="122" y="3"/>
                  </a:lnTo>
                  <a:lnTo>
                    <a:pt x="142" y="10"/>
                  </a:lnTo>
                  <a:lnTo>
                    <a:pt x="656" y="249"/>
                  </a:lnTo>
                  <a:lnTo>
                    <a:pt x="676" y="261"/>
                  </a:lnTo>
                  <a:lnTo>
                    <a:pt x="691" y="276"/>
                  </a:lnTo>
                  <a:lnTo>
                    <a:pt x="703" y="296"/>
                  </a:lnTo>
                  <a:lnTo>
                    <a:pt x="711" y="317"/>
                  </a:lnTo>
                  <a:lnTo>
                    <a:pt x="713" y="340"/>
                  </a:lnTo>
                  <a:lnTo>
                    <a:pt x="713" y="347"/>
                  </a:lnTo>
                  <a:lnTo>
                    <a:pt x="711" y="370"/>
                  </a:lnTo>
                  <a:lnTo>
                    <a:pt x="703" y="391"/>
                  </a:lnTo>
                  <a:lnTo>
                    <a:pt x="691" y="409"/>
                  </a:lnTo>
                  <a:lnTo>
                    <a:pt x="676" y="426"/>
                  </a:lnTo>
                  <a:lnTo>
                    <a:pt x="656" y="438"/>
                  </a:lnTo>
                  <a:lnTo>
                    <a:pt x="142" y="677"/>
                  </a:lnTo>
                  <a:lnTo>
                    <a:pt x="122" y="684"/>
                  </a:lnTo>
                  <a:lnTo>
                    <a:pt x="100" y="687"/>
                  </a:lnTo>
                  <a:lnTo>
                    <a:pt x="82" y="685"/>
                  </a:lnTo>
                  <a:lnTo>
                    <a:pt x="63" y="679"/>
                  </a:lnTo>
                  <a:lnTo>
                    <a:pt x="47" y="670"/>
                  </a:lnTo>
                  <a:lnTo>
                    <a:pt x="31" y="658"/>
                  </a:lnTo>
                  <a:lnTo>
                    <a:pt x="17" y="643"/>
                  </a:lnTo>
                  <a:lnTo>
                    <a:pt x="8" y="625"/>
                  </a:lnTo>
                  <a:lnTo>
                    <a:pt x="2" y="607"/>
                  </a:lnTo>
                  <a:lnTo>
                    <a:pt x="0" y="586"/>
                  </a:lnTo>
                  <a:lnTo>
                    <a:pt x="0" y="583"/>
                  </a:lnTo>
                  <a:lnTo>
                    <a:pt x="3" y="561"/>
                  </a:lnTo>
                  <a:lnTo>
                    <a:pt x="10" y="539"/>
                  </a:lnTo>
                  <a:lnTo>
                    <a:pt x="23" y="521"/>
                  </a:lnTo>
                  <a:lnTo>
                    <a:pt x="39" y="505"/>
                  </a:lnTo>
                  <a:lnTo>
                    <a:pt x="58" y="493"/>
                  </a:lnTo>
                  <a:lnTo>
                    <a:pt x="380" y="343"/>
                  </a:lnTo>
                  <a:lnTo>
                    <a:pt x="58" y="194"/>
                  </a:lnTo>
                  <a:lnTo>
                    <a:pt x="39" y="181"/>
                  </a:lnTo>
                  <a:lnTo>
                    <a:pt x="23" y="166"/>
                  </a:lnTo>
                  <a:lnTo>
                    <a:pt x="10" y="147"/>
                  </a:lnTo>
                  <a:lnTo>
                    <a:pt x="3" y="126"/>
                  </a:lnTo>
                  <a:lnTo>
                    <a:pt x="0" y="103"/>
                  </a:lnTo>
                  <a:lnTo>
                    <a:pt x="0" y="101"/>
                  </a:lnTo>
                  <a:lnTo>
                    <a:pt x="2" y="80"/>
                  </a:lnTo>
                  <a:lnTo>
                    <a:pt x="8" y="62"/>
                  </a:lnTo>
                  <a:lnTo>
                    <a:pt x="17" y="44"/>
                  </a:lnTo>
                  <a:lnTo>
                    <a:pt x="31" y="29"/>
                  </a:lnTo>
                  <a:lnTo>
                    <a:pt x="47" y="16"/>
                  </a:lnTo>
                  <a:lnTo>
                    <a:pt x="63" y="8"/>
                  </a:lnTo>
                  <a:lnTo>
                    <a:pt x="82" y="2"/>
                  </a:lnTo>
                  <a:lnTo>
                    <a:pt x="1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7284</TotalTime>
  <Words>733</Words>
  <Application>Microsoft Office PowerPoint</Application>
  <PresentationFormat>Widescreen</PresentationFormat>
  <Paragraphs>187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 Unicode MS</vt:lpstr>
      <vt:lpstr>Arial</vt:lpstr>
      <vt:lpstr>Arial Narrow</vt:lpstr>
      <vt:lpstr>Calibri</vt:lpstr>
      <vt:lpstr>Calibri Light</vt:lpstr>
      <vt:lpstr>Cooper Black</vt:lpstr>
      <vt:lpstr>Optima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sc</cp:lastModifiedBy>
  <cp:revision>557</cp:revision>
  <dcterms:created xsi:type="dcterms:W3CDTF">2016-07-10T03:33:26Z</dcterms:created>
  <dcterms:modified xsi:type="dcterms:W3CDTF">2021-06-11T05:21:31Z</dcterms:modified>
</cp:coreProperties>
</file>

<file path=docProps/thumbnail.jpeg>
</file>